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0" autoAdjust="0"/>
    <p:restoredTop sz="89686" autoAdjust="0"/>
  </p:normalViewPr>
  <p:slideViewPr>
    <p:cSldViewPr snapToGrid="0">
      <p:cViewPr varScale="1">
        <p:scale>
          <a:sx n="92" d="100"/>
          <a:sy n="92" d="100"/>
        </p:scale>
        <p:origin x="-108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1A3BB-3D46-4CFF-B13C-76A2AA19D3B9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02687-B86A-4B44-AC49-35BCBB4BFE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462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02687-B86A-4B44-AC49-35BCBB4BFE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856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B0ED71-2D9F-F9FA-51BE-4BD8503A9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BBA0440-EA31-602E-AC01-886A3D1F5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37178E-AB51-5CDE-C12F-C91B750BA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EC3-A100-469C-A2E8-D4030F9E8DF9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10EE53-A34B-1BF9-935A-1E866F42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C4AF81-6845-F0AB-7349-0346CE1A3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B35-03B6-47E0-BDF6-460039646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818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E6F5B-0E92-249E-F413-D0AB67032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B1FA514-9B0A-45D3-7759-D9017FBA3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0C3E42-7BAF-7FA5-34B0-881E752F2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EC3-A100-469C-A2E8-D4030F9E8DF9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F2F795-F82B-3E9F-F9FA-E68C9D0A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776220-6A20-E5B4-58C8-26A612ED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B35-03B6-47E0-BDF6-460039646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76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A7B1CDF-EEA5-2E7B-FA80-386270871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1DBF9E2-97F9-9595-45C4-9DC4EEAF0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1A55EA-3761-BA74-28F9-E5833269F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EC3-A100-469C-A2E8-D4030F9E8DF9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ACD095-2EF7-0117-21C2-6C76C149A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01559D-1E0F-1F9B-0A63-C50BC284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B35-03B6-47E0-BDF6-460039646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985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B0513D-FA6F-44B7-F86A-839A4C55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008422-5F48-ED52-45FB-7515CBF86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475889-607E-34D9-9AA5-A0CC71ED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EC3-A100-469C-A2E8-D4030F9E8DF9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98E17B-7819-0F1E-7FBB-9DCB47F36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3D9A5F-197E-2D1E-766A-BCE9A3AA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B35-03B6-47E0-BDF6-460039646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0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B3CF7B-3F27-D99F-A07C-6FA58A77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C02E03-EE51-3579-0E6C-5E8373C32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8016CA-ECD3-7F3F-9202-57C11DF0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EC3-A100-469C-A2E8-D4030F9E8DF9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F46319-669E-42C7-2248-3F8DAB79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FF5ACF-18AF-D329-8326-4AE270D2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B35-03B6-47E0-BDF6-460039646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67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47D663-9FA5-E36D-1F4D-F9BFFE6A4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D5BAC1-CB07-20E8-D123-A29653728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FC825C-3530-2DD2-256F-75D6FBE29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05921E-3632-E749-D9A0-24D05E6B3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EC3-A100-469C-A2E8-D4030F9E8DF9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D6F507-EAD7-1E1D-CA27-6DEB620E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1CA788-CA15-6ECF-C37F-BDBE77E8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B35-03B6-47E0-BDF6-460039646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733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CB3DA5-2300-074E-4CF0-0E2B16647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7FD564-3FAE-3671-36FA-505A7DFC9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A72213-5613-FA82-31BD-CD89949FC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E408D85-2533-7296-150C-606E2DD91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1A3368-41C8-DEAD-CDAB-2F474C1F4E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FE03329-8173-C282-2286-2A222B9E6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EC3-A100-469C-A2E8-D4030F9E8DF9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B0990A-B8DB-B196-FE72-53C8AA12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EBFBCE5-320F-92C2-AA78-15ED5AA1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B35-03B6-47E0-BDF6-460039646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078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1FA585-BFB4-F17E-6D73-AD2C8A385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E26C738-E8F4-D594-6666-F0B1B7A93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EC3-A100-469C-A2E8-D4030F9E8DF9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B57BAF-9ACF-75EF-A12A-B277AFA5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7E13BFD-5306-59E3-291A-84F03D90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B35-03B6-47E0-BDF6-460039646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803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2650814-46D6-F8B1-C49A-FFA10DCBA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EC3-A100-469C-A2E8-D4030F9E8DF9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86100C-E267-C8A8-8996-EEBE2F206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E52BD3-2041-016A-628F-BF08909B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B35-03B6-47E0-BDF6-460039646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176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372971-544B-C9FF-54DE-B4987DD3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C13048-3AA3-5B24-B258-3F7752A29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EEBA422-8D5D-7A63-86BC-6535ED6B8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63AE5A-BD7C-BFA5-3FA7-4B12FAFA6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EC3-A100-469C-A2E8-D4030F9E8DF9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F37493-AD9C-D447-2487-2F11EAF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744A02-2D96-639A-2CE0-C0CD4910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B35-03B6-47E0-BDF6-460039646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400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CC220E-7BE6-9FFF-8999-1AF0CD83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E8742E2-3C64-9628-E7B5-2C5F7F731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0C2330-C06C-8F67-5EF2-A135FC4AF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02174E-2F27-AB00-0849-B58EC43E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8DEC3-A100-469C-A2E8-D4030F9E8DF9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BC8D6F-67E6-F8BF-6435-A8016A324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3CDB61-DAE0-F3C3-A589-F89A1506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D0B35-03B6-47E0-BDF6-460039646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13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DF9707-4B2F-2A78-B8DE-A058263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FE1A8D-9DB5-0E9C-B961-91D70E638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3576B6-76A3-4D8A-4F6E-433200EB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8DEC3-A100-469C-A2E8-D4030F9E8DF9}" type="datetimeFigureOut">
              <a:rPr lang="en-US" smtClean="0"/>
              <a:pPr/>
              <a:t>27.06.2024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E1BD3B-9CAE-18CC-8941-CB2D9897C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2C5CE1-40BA-87A0-5392-84F16CBBD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D0B35-03B6-47E0-BDF6-4600396463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724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D848C3-B26C-ABFC-2846-9393CD17572B}"/>
              </a:ext>
            </a:extLst>
          </p:cNvPr>
          <p:cNvSpPr txBox="1"/>
          <p:nvPr/>
        </p:nvSpPr>
        <p:spPr>
          <a:xfrm>
            <a:off x="8213069" y="0"/>
            <a:ext cx="4050719" cy="7448193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cap="all" dirty="0">
                <a:solidFill>
                  <a:schemeClr val="bg1"/>
                </a:solidFill>
              </a:rPr>
              <a:t>IULIE </a:t>
            </a:r>
            <a:r>
              <a:rPr lang="ro-RO" b="1" cap="all" dirty="0">
                <a:solidFill>
                  <a:schemeClr val="bg1"/>
                </a:solidFill>
              </a:rPr>
              <a:t>202</a:t>
            </a:r>
            <a:r>
              <a:rPr lang="en-US" b="1" cap="all" dirty="0">
                <a:solidFill>
                  <a:schemeClr val="bg1"/>
                </a:solidFill>
              </a:rPr>
              <a:t>4</a:t>
            </a:r>
            <a:endParaRPr lang="ro-RO" b="1" cap="all" dirty="0">
              <a:solidFill>
                <a:schemeClr val="bg1"/>
              </a:solidFill>
            </a:endParaRPr>
          </a:p>
          <a:p>
            <a:pPr algn="ctr"/>
            <a:endParaRPr lang="ro-RO" sz="1200" b="1" cap="all" dirty="0">
              <a:solidFill>
                <a:schemeClr val="bg1"/>
              </a:solidFill>
            </a:endParaRPr>
          </a:p>
          <a:p>
            <a:pPr algn="ctr"/>
            <a:r>
              <a:rPr lang="en-US" b="1" cap="all" dirty="0">
                <a:solidFill>
                  <a:schemeClr val="bg1"/>
                </a:solidFill>
              </a:rPr>
              <a:t>CAMPANIE</a:t>
            </a:r>
            <a:endParaRPr lang="ro-RO" sz="1400" b="1" cap="all" dirty="0">
              <a:solidFill>
                <a:schemeClr val="bg1"/>
              </a:solidFill>
            </a:endParaRPr>
          </a:p>
          <a:p>
            <a:pPr algn="ctr"/>
            <a:r>
              <a:rPr lang="ro-RO" sz="1400" b="1" cap="all" dirty="0">
                <a:solidFill>
                  <a:schemeClr val="bg1"/>
                </a:solidFill>
              </a:rPr>
              <a:t>DE </a:t>
            </a:r>
          </a:p>
          <a:p>
            <a:pPr algn="ctr"/>
            <a:r>
              <a:rPr lang="en-US" b="1" cap="all" dirty="0">
                <a:solidFill>
                  <a:schemeClr val="bg1"/>
                </a:solidFill>
              </a:rPr>
              <a:t>PROMOVARE</a:t>
            </a:r>
            <a:r>
              <a:rPr lang="ro-RO" b="1" cap="all" dirty="0">
                <a:solidFill>
                  <a:schemeClr val="bg1"/>
                </a:solidFill>
              </a:rPr>
              <a:t> A </a:t>
            </a:r>
          </a:p>
          <a:p>
            <a:pPr algn="ctr"/>
            <a:r>
              <a:rPr lang="ro-RO" b="1" cap="all" dirty="0">
                <a:solidFill>
                  <a:schemeClr val="bg1"/>
                </a:solidFill>
              </a:rPr>
              <a:t> </a:t>
            </a:r>
            <a:r>
              <a:rPr lang="en-US" b="1" cap="all" dirty="0">
                <a:solidFill>
                  <a:schemeClr val="bg1"/>
                </a:solidFill>
              </a:rPr>
              <a:t>S</a:t>
            </a:r>
            <a:r>
              <a:rPr lang="ro-RO" b="1" cap="all" dirty="0">
                <a:solidFill>
                  <a:schemeClr val="bg1"/>
                </a:solidFill>
              </a:rPr>
              <a:t>ĂNĂTĂȚII REPRODUCERII</a:t>
            </a:r>
          </a:p>
          <a:p>
            <a:pPr algn="ctr"/>
            <a:endParaRPr lang="en-US" sz="1400" b="1" cap="all" dirty="0">
              <a:solidFill>
                <a:schemeClr val="bg1"/>
              </a:solidFill>
            </a:endParaRPr>
          </a:p>
          <a:p>
            <a:pPr algn="ctr"/>
            <a:r>
              <a:rPr lang="en-GB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Informeaz</a:t>
            </a:r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ă-te! </a:t>
            </a:r>
          </a:p>
          <a:p>
            <a:pPr algn="ctr"/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Implică-te! </a:t>
            </a: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o-R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Alege soluția potrivită pentru tine!</a:t>
            </a: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endParaRPr lang="ro-R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endParaRPr lang="en-US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o-RO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Material adresat tinerilor</a:t>
            </a: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endParaRPr lang="ro-R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endParaRPr lang="ro-RO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ctr"/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24" name="Picture 23" descr="Unfocused bokeh lights">
            <a:extLst>
              <a:ext uri="{FF2B5EF4-FFF2-40B4-BE49-F238E27FC236}">
                <a16:creationId xmlns:a16="http://schemas.microsoft.com/office/drawing/2014/main" xmlns="" id="{4F45EA71-E687-B4AE-7265-D41DCB21B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70" y="4267993"/>
            <a:ext cx="4038941" cy="2501111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B65FB9-D73A-056A-D4D3-22E08738C9C3}"/>
              </a:ext>
            </a:extLst>
          </p:cNvPr>
          <p:cNvSpPr txBox="1"/>
          <p:nvPr/>
        </p:nvSpPr>
        <p:spPr>
          <a:xfrm>
            <a:off x="90492" y="30179"/>
            <a:ext cx="3883068" cy="285335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o-RO" sz="12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INFECȚII CU TRANSMITERE SEXUALĂ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6DA7509-A314-E606-6C6C-6673BF4ABF2A}"/>
              </a:ext>
            </a:extLst>
          </p:cNvPr>
          <p:cNvSpPr txBox="1"/>
          <p:nvPr/>
        </p:nvSpPr>
        <p:spPr>
          <a:xfrm>
            <a:off x="4344178" y="6396116"/>
            <a:ext cx="366607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Material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realizat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în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cadrul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subprogramului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de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evaluare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şi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promovare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a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sănătăţii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şi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educaţie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pentru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sănătate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al </a:t>
            </a:r>
            <a:endParaRPr lang="ro-RO" sz="700" dirty="0">
              <a:solidFill>
                <a:srgbClr val="333333"/>
              </a:solidFill>
              <a:effectLst/>
              <a:latin typeface="Calibri "/>
              <a:ea typeface="Times New Roman" panose="02020603050405020304" pitchFamily="18" charset="0"/>
            </a:endParaRPr>
          </a:p>
          <a:p>
            <a:pPr algn="ctr"/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Ministerului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Sănătăţii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–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pentru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distribuţie</a:t>
            </a:r>
            <a:r>
              <a:rPr lang="en-US" sz="700" dirty="0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333333"/>
                </a:solidFill>
                <a:effectLst/>
                <a:latin typeface="Calibri "/>
                <a:ea typeface="Times New Roman" panose="02020603050405020304" pitchFamily="18" charset="0"/>
              </a:rPr>
              <a:t>gratuită</a:t>
            </a:r>
            <a:endParaRPr lang="en-US" sz="700" dirty="0">
              <a:effectLst/>
              <a:latin typeface="Calibri "/>
              <a:ea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7F2BEAE-D3BC-C920-1162-A89B8FE7AC73}"/>
              </a:ext>
            </a:extLst>
          </p:cNvPr>
          <p:cNvSpPr txBox="1"/>
          <p:nvPr/>
        </p:nvSpPr>
        <p:spPr>
          <a:xfrm>
            <a:off x="208980" y="315514"/>
            <a:ext cx="2393543" cy="3754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1200" dirty="0">
                <a:ea typeface="Roboto" panose="02000000000000000000" pitchFamily="2" charset="0"/>
                <a:cs typeface="Roboto" panose="02000000000000000000" pitchFamily="2" charset="0"/>
              </a:rPr>
              <a:t>Sifilis</a:t>
            </a:r>
          </a:p>
          <a:p>
            <a:pPr algn="ctr">
              <a:lnSpc>
                <a:spcPct val="150000"/>
              </a:lnSpc>
            </a:pPr>
            <a:r>
              <a:rPr lang="ro-RO" sz="1200" dirty="0">
                <a:ea typeface="Roboto" panose="02000000000000000000" pitchFamily="2" charset="0"/>
                <a:cs typeface="Roboto" panose="02000000000000000000" pitchFamily="2" charset="0"/>
              </a:rPr>
              <a:t>Infecția cu Chlamidia</a:t>
            </a:r>
          </a:p>
          <a:p>
            <a:pPr algn="ctr">
              <a:lnSpc>
                <a:spcPct val="150000"/>
              </a:lnSpc>
            </a:pPr>
            <a:r>
              <a:rPr lang="ro-RO" sz="1200" dirty="0">
                <a:ea typeface="Roboto" panose="02000000000000000000" pitchFamily="2" charset="0"/>
                <a:cs typeface="Roboto" panose="02000000000000000000" pitchFamily="2" charset="0"/>
              </a:rPr>
              <a:t>Infecția cu HPV</a:t>
            </a:r>
          </a:p>
          <a:p>
            <a:pPr algn="ctr">
              <a:lnSpc>
                <a:spcPct val="150000"/>
              </a:lnSpc>
            </a:pPr>
            <a:r>
              <a:rPr lang="ro-RO" sz="1200" dirty="0">
                <a:ea typeface="Roboto" panose="02000000000000000000" pitchFamily="2" charset="0"/>
                <a:cs typeface="Roboto" panose="02000000000000000000" pitchFamily="2" charset="0"/>
              </a:rPr>
              <a:t>Infecția cu Trichomonas</a:t>
            </a:r>
          </a:p>
          <a:p>
            <a:pPr algn="ctr">
              <a:lnSpc>
                <a:spcPct val="150000"/>
              </a:lnSpc>
            </a:pPr>
            <a:r>
              <a:rPr lang="ro-RO" sz="1200" dirty="0">
                <a:ea typeface="Roboto" panose="02000000000000000000" pitchFamily="2" charset="0"/>
                <a:cs typeface="Roboto" panose="02000000000000000000" pitchFamily="2" charset="0"/>
              </a:rPr>
              <a:t>Herpes genital</a:t>
            </a:r>
          </a:p>
          <a:p>
            <a:pPr algn="ctr">
              <a:lnSpc>
                <a:spcPct val="150000"/>
              </a:lnSpc>
            </a:pPr>
            <a:r>
              <a:rPr lang="ro-RO" sz="1200" dirty="0">
                <a:ea typeface="Roboto" panose="02000000000000000000" pitchFamily="2" charset="0"/>
                <a:cs typeface="Roboto" panose="02000000000000000000" pitchFamily="2" charset="0"/>
              </a:rPr>
              <a:t>Gonoree</a:t>
            </a:r>
          </a:p>
          <a:p>
            <a:pPr algn="ctr">
              <a:lnSpc>
                <a:spcPct val="150000"/>
              </a:lnSpc>
            </a:pPr>
            <a:r>
              <a:rPr lang="ro-RO" sz="1200" dirty="0">
                <a:ea typeface="Roboto" panose="02000000000000000000" pitchFamily="2" charset="0"/>
                <a:cs typeface="Roboto" panose="02000000000000000000" pitchFamily="2" charset="0"/>
              </a:rPr>
              <a:t>HIV/SIDA</a:t>
            </a:r>
          </a:p>
          <a:p>
            <a:pPr algn="ctr">
              <a:lnSpc>
                <a:spcPct val="150000"/>
              </a:lnSpc>
            </a:pPr>
            <a:r>
              <a:rPr lang="ro-RO" sz="1200" dirty="0">
                <a:ea typeface="Roboto" panose="02000000000000000000" pitchFamily="2" charset="0"/>
                <a:cs typeface="Roboto" panose="02000000000000000000" pitchFamily="2" charset="0"/>
              </a:rPr>
              <a:t>Infecția cu Mycoplasma</a:t>
            </a:r>
          </a:p>
          <a:p>
            <a:pPr algn="ctr">
              <a:lnSpc>
                <a:spcPct val="150000"/>
              </a:lnSpc>
            </a:pPr>
            <a:r>
              <a:rPr lang="ro-RO" sz="1200" dirty="0">
                <a:ea typeface="Roboto" panose="02000000000000000000" pitchFamily="2" charset="0"/>
                <a:cs typeface="Roboto" panose="02000000000000000000" pitchFamily="2" charset="0"/>
              </a:rPr>
              <a:t>Pediculoză</a:t>
            </a:r>
          </a:p>
          <a:p>
            <a:pPr algn="ctr">
              <a:lnSpc>
                <a:spcPct val="150000"/>
              </a:lnSpc>
            </a:pPr>
            <a:r>
              <a:rPr lang="ro-RO" sz="1200" dirty="0">
                <a:ea typeface="Roboto" panose="02000000000000000000" pitchFamily="2" charset="0"/>
                <a:cs typeface="Roboto" panose="02000000000000000000" pitchFamily="2" charset="0"/>
              </a:rPr>
              <a:t>Scabie  </a:t>
            </a:r>
          </a:p>
          <a:p>
            <a:pPr algn="ctr">
              <a:lnSpc>
                <a:spcPct val="150000"/>
              </a:lnSpc>
            </a:pPr>
            <a:r>
              <a:rPr lang="ro-RO" sz="1200" dirty="0">
                <a:ea typeface="Roboto" panose="02000000000000000000" pitchFamily="2" charset="0"/>
                <a:cs typeface="Roboto" panose="02000000000000000000" pitchFamily="2" charset="0"/>
              </a:rPr>
              <a:t>Hepatită tip B </a:t>
            </a:r>
          </a:p>
          <a:p>
            <a:pPr algn="ctr">
              <a:lnSpc>
                <a:spcPct val="150000"/>
              </a:lnSpc>
            </a:pPr>
            <a:endParaRPr lang="ro-RO" sz="12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ro-RO" sz="12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929BC36-1EB9-7209-C9DC-D2643790F94B}"/>
              </a:ext>
            </a:extLst>
          </p:cNvPr>
          <p:cNvSpPr txBox="1"/>
          <p:nvPr/>
        </p:nvSpPr>
        <p:spPr>
          <a:xfrm>
            <a:off x="4411252" y="12914"/>
            <a:ext cx="3764582" cy="295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o-RO" sz="1200" b="1" kern="100" dirty="0">
                <a:solidFill>
                  <a:srgbClr val="0099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Semne și simptome ale infecțiilor cu transmitere sexuală</a:t>
            </a:r>
            <a:endParaRPr lang="en-US" sz="1200" b="1" kern="100" dirty="0">
              <a:solidFill>
                <a:srgbClr val="009999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60B641FE-4805-8085-A165-6E89E9CD0E92}"/>
              </a:ext>
            </a:extLst>
          </p:cNvPr>
          <p:cNvSpPr txBox="1"/>
          <p:nvPr/>
        </p:nvSpPr>
        <p:spPr>
          <a:xfrm>
            <a:off x="4368646" y="547696"/>
            <a:ext cx="3666074" cy="210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1100" dirty="0">
                <a:ea typeface="Roboto" panose="02000000000000000000" pitchFamily="2" charset="0"/>
                <a:cs typeface="Roboto" panose="02000000000000000000" pitchFamily="2" charset="0"/>
              </a:rPr>
              <a:t>C</a:t>
            </a:r>
            <a:r>
              <a:rPr lang="ro-RO" sz="1100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ele mai multe infecții cu transmitere sexuală nu dau simptome sau dau simptome ușoare care pot trece neobservate, de ac</a:t>
            </a:r>
            <a:r>
              <a:rPr lang="en-US" sz="1100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e</a:t>
            </a:r>
            <a:r>
              <a:rPr lang="ro-RO" sz="1100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ea o</a:t>
            </a:r>
            <a:r>
              <a:rPr lang="en-US" sz="1100" dirty="0" err="1">
                <a:effectLst/>
                <a:ea typeface="Roboto" panose="02000000000000000000" pitchFamily="2" charset="0"/>
                <a:cs typeface="Roboto" panose="02000000000000000000" pitchFamily="2" charset="0"/>
              </a:rPr>
              <a:t>amenii</a:t>
            </a:r>
            <a:r>
              <a:rPr lang="ro-RO" sz="1100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 pot avea infecția fără să știe că o au. De exemplu infecția cu HPV </a:t>
            </a:r>
            <a:r>
              <a:rPr lang="en-US" sz="1100" dirty="0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nu </a:t>
            </a:r>
            <a:r>
              <a:rPr lang="en-US" sz="1100" dirty="0" err="1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prezintă</a:t>
            </a:r>
            <a:r>
              <a:rPr lang="en-US" sz="1100" dirty="0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100" dirty="0" err="1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simptome</a:t>
            </a:r>
            <a:r>
              <a:rPr lang="ro-RO" sz="1100" dirty="0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, dar poate să conducă la apariția unui cancer.</a:t>
            </a:r>
            <a:r>
              <a:rPr lang="en-US" sz="1100" dirty="0">
                <a:solidFill>
                  <a:srgbClr val="333333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ro-RO" sz="11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100" b="1" dirty="0"/>
              <a:t>TESTAREA ESTE UNICUL MOD DE A AFLA DACĂ AI O </a:t>
            </a:r>
            <a:r>
              <a:rPr lang="ro-RO" sz="1100" b="1" dirty="0"/>
              <a:t>INFECȚIE CU TRANSMITERE SEXUALĂ!</a:t>
            </a:r>
            <a:endParaRPr lang="en-US" sz="1100" b="1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1100" dirty="0">
                <a:ea typeface="Roboto" panose="02000000000000000000" pitchFamily="2" charset="0"/>
                <a:cs typeface="Roboto" panose="02000000000000000000" pitchFamily="2" charset="0"/>
              </a:rPr>
              <a:t>O parte dintre infecțiile cu transmitere sexuală se pot vindeca dacă sunt tratate.</a:t>
            </a:r>
            <a:endParaRPr lang="en-US" sz="11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DFF9492-E0DB-F1F1-E646-F45763B4DD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91" b="38383"/>
          <a:stretch/>
        </p:blipFill>
        <p:spPr>
          <a:xfrm>
            <a:off x="8184528" y="6345866"/>
            <a:ext cx="1495870" cy="4805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D1F408-4FC6-1629-7FBB-B0B2CF7DE3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08" t="38000" r="21542" b="39840"/>
          <a:stretch/>
        </p:blipFill>
        <p:spPr>
          <a:xfrm>
            <a:off x="9814534" y="6317610"/>
            <a:ext cx="1314565" cy="5088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E45EFB8-E565-36D6-318D-2EAF95CB6755}"/>
              </a:ext>
            </a:extLst>
          </p:cNvPr>
          <p:cNvSpPr txBox="1"/>
          <p:nvPr/>
        </p:nvSpPr>
        <p:spPr>
          <a:xfrm>
            <a:off x="53870" y="3733572"/>
            <a:ext cx="4055350" cy="551946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1200" b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o-RO" dirty="0"/>
              <a:t>COMPLICAȚII ALE INFECȚIILOR CU TRANSMITERE SEXUALĂ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64C958-90C7-552C-3F80-CFE73370C6F3}"/>
              </a:ext>
            </a:extLst>
          </p:cNvPr>
          <p:cNvSpPr txBox="1"/>
          <p:nvPr/>
        </p:nvSpPr>
        <p:spPr>
          <a:xfrm>
            <a:off x="165721" y="4263782"/>
            <a:ext cx="3764581" cy="285918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1100" dirty="0">
                <a:ea typeface="Roboto" panose="02000000000000000000" pitchFamily="2" charset="0"/>
                <a:cs typeface="Roboto" panose="02000000000000000000" pitchFamily="2" charset="0"/>
              </a:rPr>
              <a:t>Transmiterea infecției către parteneră/partener</a:t>
            </a:r>
            <a:r>
              <a:rPr lang="en-US" sz="1100" dirty="0"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lang="ro-RO" sz="11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ro-RO" sz="1100" dirty="0">
                <a:ea typeface="Roboto" panose="02000000000000000000" pitchFamily="2" charset="0"/>
                <a:cs typeface="Roboto" panose="02000000000000000000" pitchFamily="2" charset="0"/>
              </a:rPr>
              <a:t>Risc de transmitere a infecției către făt (sifilis, HIV, hepatită B) dacă mama are infecția</a:t>
            </a:r>
            <a:r>
              <a:rPr lang="en-US" sz="1100" dirty="0"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lang="ro-RO" sz="11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ro-RO" sz="1100" dirty="0">
                <a:ea typeface="Roboto" panose="02000000000000000000" pitchFamily="2" charset="0"/>
                <a:cs typeface="Roboto" panose="02000000000000000000" pitchFamily="2" charset="0"/>
              </a:rPr>
              <a:t>Risc de orbire la fătul născut de mamă infectată cu gonoree sau chlamidia</a:t>
            </a:r>
            <a:r>
              <a:rPr lang="en-US" sz="1100" dirty="0"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lang="ro-RO" sz="11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ro-RO" sz="1100" dirty="0">
                <a:ea typeface="Roboto" panose="02000000000000000000" pitchFamily="2" charset="0"/>
                <a:cs typeface="Roboto" panose="02000000000000000000" pitchFamily="2" charset="0"/>
              </a:rPr>
              <a:t>Infecția cu Chlamidia: boală inflamatorie pelvină, infertilitate</a:t>
            </a:r>
            <a:r>
              <a:rPr lang="en-US" sz="1100" dirty="0"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lang="ro-RO" sz="11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ro-RO" sz="1100" dirty="0">
                <a:ea typeface="Roboto" panose="02000000000000000000" pitchFamily="2" charset="0"/>
                <a:cs typeface="Roboto" panose="02000000000000000000" pitchFamily="2" charset="0"/>
              </a:rPr>
              <a:t>Gonoreea: boală inflamatorie pelvină cu risc de sarcină ectopică, infertilitate</a:t>
            </a:r>
            <a:r>
              <a:rPr lang="en-US" sz="1100" dirty="0"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lang="ro-RO" sz="11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ro-RO" sz="1100" dirty="0">
                <a:ea typeface="Roboto" panose="02000000000000000000" pitchFamily="2" charset="0"/>
                <a:cs typeface="Roboto" panose="02000000000000000000" pitchFamily="2" charset="0"/>
              </a:rPr>
              <a:t>Suferință, deces</a:t>
            </a:r>
            <a:r>
              <a:rPr lang="en-US" sz="1100" dirty="0"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lang="ro-RO" sz="11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ro-RO" sz="11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ro-RO" sz="11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3CDE37-7E1B-CBDD-29F6-377AF86D1F1C}"/>
              </a:ext>
            </a:extLst>
          </p:cNvPr>
          <p:cNvSpPr txBox="1"/>
          <p:nvPr/>
        </p:nvSpPr>
        <p:spPr>
          <a:xfrm>
            <a:off x="4474180" y="2658603"/>
            <a:ext cx="3332759" cy="488019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1200" b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o-RO" dirty="0"/>
              <a:t>CINE TREBUIE SĂ SE TESTEZE PENTRU INFECȚII CU TRANSMITERE SEXUALĂ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97158F-378A-88C0-D06E-525C8293106B}"/>
              </a:ext>
            </a:extLst>
          </p:cNvPr>
          <p:cNvSpPr txBox="1"/>
          <p:nvPr/>
        </p:nvSpPr>
        <p:spPr>
          <a:xfrm>
            <a:off x="4442243" y="3231176"/>
            <a:ext cx="3469944" cy="999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1100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Toate persoanele care și-au început viața sexuală.</a:t>
            </a:r>
            <a:endParaRPr lang="en-US" sz="1100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1100" dirty="0">
                <a:ea typeface="Roboto" panose="02000000000000000000" pitchFamily="2" charset="0"/>
                <a:cs typeface="Roboto" panose="02000000000000000000" pitchFamily="2" charset="0"/>
              </a:rPr>
              <a:t>Graviduțele trebuie să facă teste pentru sifilis, HIV, gonoree, chlamidia, hepatita B cât mai devreme după ce au rămas însărcinate.</a:t>
            </a:r>
            <a:endParaRPr lang="en-US" sz="11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E46AB9-CA98-5916-7314-5D0B46C4F07B}"/>
              </a:ext>
            </a:extLst>
          </p:cNvPr>
          <p:cNvSpPr txBox="1"/>
          <p:nvPr/>
        </p:nvSpPr>
        <p:spPr>
          <a:xfrm>
            <a:off x="4605815" y="5173135"/>
            <a:ext cx="3332759" cy="488019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1200" b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o-RO" dirty="0"/>
              <a:t>TRATAMENT PETRU INFECȚIILE CU TRANSMITERE SEXUALĂ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B0EA5E3-0CE9-0C7A-8682-2E26D964D9A8}"/>
              </a:ext>
            </a:extLst>
          </p:cNvPr>
          <p:cNvSpPr txBox="1"/>
          <p:nvPr/>
        </p:nvSpPr>
        <p:spPr>
          <a:xfrm>
            <a:off x="4511324" y="5726516"/>
            <a:ext cx="3469944" cy="676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Dacă ai fost diagnosticat cu o infecție cu transmitere sexuală, partenera/partenerul tău trebuie să se testeze și să primească tratament</a:t>
            </a:r>
            <a:r>
              <a:rPr lang="en-US" sz="1100" dirty="0">
                <a:effectLst/>
                <a:latin typeface="Calibri 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1100" dirty="0">
              <a:latin typeface="Calibri 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Graphic 14" descr="Four test tubes in a row, partly filled with liquid">
            <a:extLst>
              <a:ext uri="{FF2B5EF4-FFF2-40B4-BE49-F238E27FC236}">
                <a16:creationId xmlns:a16="http://schemas.microsoft.com/office/drawing/2014/main" xmlns="" id="{A34CA1C0-5062-6A9D-3C84-A61CBBC062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25264" y="3386368"/>
            <a:ext cx="2635954" cy="2340148"/>
          </a:xfrm>
          <a:prstGeom prst="rect">
            <a:avLst/>
          </a:prstGeom>
        </p:spPr>
      </p:pic>
      <p:pic>
        <p:nvPicPr>
          <p:cNvPr id="16" name="Graphic 15" descr="A scattering of small circles">
            <a:extLst>
              <a:ext uri="{FF2B5EF4-FFF2-40B4-BE49-F238E27FC236}">
                <a16:creationId xmlns:a16="http://schemas.microsoft.com/office/drawing/2014/main" xmlns="" id="{F50BAD22-7BEB-C08D-7732-B3C5FA38DE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363047">
            <a:off x="895114" y="38137"/>
            <a:ext cx="4020054" cy="40200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DC4262C-EA8F-5A3C-70F8-66D0F666D2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1268" y="2609942"/>
            <a:ext cx="4746759" cy="3356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EFD5F37-D0AA-463E-64A3-D7B01CBE0B31}"/>
              </a:ext>
            </a:extLst>
          </p:cNvPr>
          <p:cNvSpPr txBox="1"/>
          <p:nvPr/>
        </p:nvSpPr>
        <p:spPr>
          <a:xfrm>
            <a:off x="8786974" y="5295967"/>
            <a:ext cx="2664238" cy="488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10000"/>
              </a:lnSpc>
              <a:defRPr sz="1200" b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ro-R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INFECȚIILE CU TRANSMITERE SEXUALĂ POT FI PREVENITE!</a:t>
            </a:r>
          </a:p>
        </p:txBody>
      </p:sp>
    </p:spTree>
    <p:extLst>
      <p:ext uri="{BB962C8B-B14F-4D97-AF65-F5344CB8AC3E}">
        <p14:creationId xmlns:p14="http://schemas.microsoft.com/office/powerpoint/2010/main" xmlns="" val="171742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 descr="A collection of circles in various sizes and patterns">
            <a:extLst>
              <a:ext uri="{FF2B5EF4-FFF2-40B4-BE49-F238E27FC236}">
                <a16:creationId xmlns:a16="http://schemas.microsoft.com/office/drawing/2014/main" xmlns="" id="{C31B4BB3-823B-934F-42FC-FE4F8128CD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5996" y="762502"/>
            <a:ext cx="3992048" cy="5468166"/>
          </a:xfrm>
          <a:prstGeom prst="rect">
            <a:avLst/>
          </a:prstGeom>
        </p:spPr>
      </p:pic>
      <p:pic>
        <p:nvPicPr>
          <p:cNvPr id="19" name="Graphic 18" descr="A warm winter hat" hidden="1">
            <a:extLst>
              <a:ext uri="{FF2B5EF4-FFF2-40B4-BE49-F238E27FC236}">
                <a16:creationId xmlns:a16="http://schemas.microsoft.com/office/drawing/2014/main" xmlns="" id="{59F1164C-D95A-31B4-D192-E891FE22FD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46993" y="361776"/>
            <a:ext cx="2998633" cy="2998633"/>
          </a:xfrm>
          <a:prstGeom prst="rect">
            <a:avLst/>
          </a:prstGeom>
        </p:spPr>
      </p:pic>
      <p:pic>
        <p:nvPicPr>
          <p:cNvPr id="22" name="Graphic 21" descr="Two speech bubbles">
            <a:extLst>
              <a:ext uri="{FF2B5EF4-FFF2-40B4-BE49-F238E27FC236}">
                <a16:creationId xmlns:a16="http://schemas.microsoft.com/office/drawing/2014/main" xmlns="" id="{59DF5B7D-4337-8E89-8EA1-48178BC41B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162815" y="869678"/>
            <a:ext cx="4126540" cy="41265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D126E8-C68C-6059-EED4-C2D6A03C3780}"/>
              </a:ext>
            </a:extLst>
          </p:cNvPr>
          <p:cNvSpPr txBox="1"/>
          <p:nvPr/>
        </p:nvSpPr>
        <p:spPr>
          <a:xfrm>
            <a:off x="-17208" y="6487611"/>
            <a:ext cx="12192000" cy="338554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endParaRPr lang="en-GB" sz="1600" b="1" kern="100" cap="all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FC5E3A0-469A-A9B8-9C30-70D1714834CD}"/>
              </a:ext>
            </a:extLst>
          </p:cNvPr>
          <p:cNvSpPr txBox="1"/>
          <p:nvPr/>
        </p:nvSpPr>
        <p:spPr>
          <a:xfrm>
            <a:off x="-17208" y="110501"/>
            <a:ext cx="40448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300" b="1" dirty="0">
                <a:solidFill>
                  <a:srgbClr val="009999"/>
                </a:solidFill>
              </a:rPr>
              <a:t>CE SUNT INFECȚIILE </a:t>
            </a:r>
            <a:r>
              <a:rPr lang="en-US" sz="1300" b="1" dirty="0">
                <a:solidFill>
                  <a:srgbClr val="009999"/>
                </a:solidFill>
              </a:rPr>
              <a:t>CU </a:t>
            </a:r>
            <a:r>
              <a:rPr lang="ro-RO" sz="1300" b="1" dirty="0">
                <a:solidFill>
                  <a:srgbClr val="009999"/>
                </a:solidFill>
              </a:rPr>
              <a:t>TRANSMI</a:t>
            </a:r>
            <a:r>
              <a:rPr lang="en-US" sz="1300" b="1" dirty="0">
                <a:solidFill>
                  <a:srgbClr val="009999"/>
                </a:solidFill>
              </a:rPr>
              <a:t>TERE</a:t>
            </a:r>
            <a:r>
              <a:rPr lang="ro-RO" sz="1300" b="1" dirty="0">
                <a:solidFill>
                  <a:srgbClr val="009999"/>
                </a:solidFill>
              </a:rPr>
              <a:t> SEXUAL</a:t>
            </a:r>
            <a:r>
              <a:rPr lang="ro-RO" sz="1400" b="1" dirty="0">
                <a:solidFill>
                  <a:srgbClr val="009999"/>
                </a:solidFill>
              </a:rPr>
              <a:t>Ă</a:t>
            </a:r>
            <a:r>
              <a:rPr lang="ro-RO" sz="1300" b="1" dirty="0">
                <a:solidFill>
                  <a:srgbClr val="009999"/>
                </a:solidFill>
              </a:rPr>
              <a:t>?</a:t>
            </a:r>
            <a:r>
              <a:rPr lang="en-GB" sz="1300" b="1" dirty="0">
                <a:solidFill>
                  <a:srgbClr val="009999"/>
                </a:solidFill>
              </a:rPr>
              <a:t> </a:t>
            </a:r>
            <a:endParaRPr lang="ro-RO" sz="1300" b="1" dirty="0">
              <a:solidFill>
                <a:srgbClr val="009999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F63D3D5-05D7-CAC5-AF03-8360591FA4EC}"/>
              </a:ext>
            </a:extLst>
          </p:cNvPr>
          <p:cNvSpPr txBox="1"/>
          <p:nvPr/>
        </p:nvSpPr>
        <p:spPr>
          <a:xfrm>
            <a:off x="132770" y="1355602"/>
            <a:ext cx="364820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100" b="1" dirty="0"/>
              <a:t>Peste 1 milion de infecții cu transmitere sexuală (ITS) sunt dobândite în fiecare zi în întreaga lume, dintre care majoritatea sunt asimptomatice inițial.</a:t>
            </a:r>
            <a:endParaRPr lang="en-US" sz="110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99BDFB8-C677-0D13-2908-3D4530128F7B}"/>
              </a:ext>
            </a:extLst>
          </p:cNvPr>
          <p:cNvSpPr txBox="1"/>
          <p:nvPr/>
        </p:nvSpPr>
        <p:spPr>
          <a:xfrm>
            <a:off x="4289253" y="54045"/>
            <a:ext cx="77216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1" dirty="0">
                <a:solidFill>
                  <a:srgbClr val="009999"/>
                </a:solidFill>
                <a:latin typeface="Bahnschrift" panose="020B0502040204020203" pitchFamily="34" charset="0"/>
              </a:rPr>
              <a:t>CUM POȚI PREVENI INFECȚIILE TRANSMISIB</a:t>
            </a:r>
            <a:r>
              <a:rPr lang="en-US" sz="1400" b="1" dirty="0">
                <a:solidFill>
                  <a:srgbClr val="009999"/>
                </a:solidFill>
                <a:latin typeface="Bahnschrift" panose="020B0502040204020203" pitchFamily="34" charset="0"/>
              </a:rPr>
              <a:t>I</a:t>
            </a:r>
            <a:r>
              <a:rPr lang="ro-RO" sz="1400" b="1" dirty="0">
                <a:solidFill>
                  <a:srgbClr val="009999"/>
                </a:solidFill>
                <a:latin typeface="Bahnschrift" panose="020B0502040204020203" pitchFamily="34" charset="0"/>
              </a:rPr>
              <a:t>LE SEXUAL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8E20037-BAE9-305B-6DE1-89437ED5A58F}"/>
              </a:ext>
            </a:extLst>
          </p:cNvPr>
          <p:cNvSpPr txBox="1"/>
          <p:nvPr/>
        </p:nvSpPr>
        <p:spPr>
          <a:xfrm>
            <a:off x="136499" y="4097228"/>
            <a:ext cx="39477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200" b="1" dirty="0">
                <a:solidFill>
                  <a:srgbClr val="0099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 </a:t>
            </a:r>
            <a:r>
              <a:rPr lang="en-US" sz="1200" b="1" dirty="0">
                <a:solidFill>
                  <a:srgbClr val="0099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CONSECIN</a:t>
            </a:r>
            <a:r>
              <a:rPr lang="ro-RO" sz="1200" b="1" dirty="0">
                <a:solidFill>
                  <a:srgbClr val="0099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ȚE AU INFECȚIILE CU TRANSMITERE SEXUALĂ?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8E6A00D-C997-BA6A-DB2A-A941EA5D9279}"/>
              </a:ext>
            </a:extLst>
          </p:cNvPr>
          <p:cNvSpPr txBox="1"/>
          <p:nvPr/>
        </p:nvSpPr>
        <p:spPr>
          <a:xfrm>
            <a:off x="123601" y="2831537"/>
            <a:ext cx="39388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200" b="1" dirty="0">
                <a:solidFill>
                  <a:srgbClr val="0099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CINE ESTE LA RISC DE INFECȚII CU TRANSMITERE SEXUALĂ?</a:t>
            </a:r>
            <a:endParaRPr lang="en-US" sz="1200" b="1" dirty="0">
              <a:solidFill>
                <a:srgbClr val="0099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2D7C459-D78E-9470-4662-DA10A5129563}"/>
              </a:ext>
            </a:extLst>
          </p:cNvPr>
          <p:cNvSpPr txBox="1"/>
          <p:nvPr/>
        </p:nvSpPr>
        <p:spPr>
          <a:xfrm>
            <a:off x="132770" y="3262878"/>
            <a:ext cx="374810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100" b="1" dirty="0">
                <a:ea typeface="Roboto" panose="02000000000000000000" pitchFamily="2" charset="0"/>
                <a:cs typeface="Roboto" panose="02000000000000000000" pitchFamily="2" charset="0"/>
              </a:rPr>
              <a:t>Toți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cei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care </a:t>
            </a:r>
            <a:r>
              <a:rPr lang="ro-RO" sz="1100" b="1" dirty="0">
                <a:ea typeface="Roboto" panose="02000000000000000000" pitchFamily="2" charset="0"/>
                <a:cs typeface="Roboto" panose="02000000000000000000" pitchFamily="2" charset="0"/>
              </a:rPr>
              <a:t>și-au început viața sexuală.</a:t>
            </a:r>
            <a:endParaRPr lang="en-GB" sz="1100" b="1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o-RO" sz="1100" b="1" dirty="0">
                <a:ea typeface="Roboto" panose="02000000000000000000" pitchFamily="2" charset="0"/>
                <a:cs typeface="Roboto" panose="02000000000000000000" pitchFamily="2" charset="0"/>
              </a:rPr>
              <a:t>Cel mai frecvent sunt depistate infecții cu transmitere sexuală la tineri.</a:t>
            </a:r>
            <a:endParaRPr lang="en-US" sz="11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1EC56D4-CE07-E651-C288-B9A0166DE1F0}"/>
              </a:ext>
            </a:extLst>
          </p:cNvPr>
          <p:cNvSpPr txBox="1"/>
          <p:nvPr/>
        </p:nvSpPr>
        <p:spPr>
          <a:xfrm>
            <a:off x="176168" y="5394227"/>
            <a:ext cx="377784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 </a:t>
            </a:r>
            <a:r>
              <a:rPr lang="fr-FR" sz="1100" b="1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există</a:t>
            </a:r>
            <a:r>
              <a:rPr lang="fr-FR" sz="11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b="1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tratament</a:t>
            </a:r>
            <a:r>
              <a:rPr lang="fr-FR" sz="11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b="1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fr-FR" sz="11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b="1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infecția</a:t>
            </a:r>
            <a:r>
              <a:rPr lang="fr-FR" sz="11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100" b="1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</a:t>
            </a:r>
            <a:r>
              <a:rPr lang="fr-FR" sz="11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HPV,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ro-RO" sz="11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 fi tratate </a:t>
            </a:r>
            <a:r>
              <a:rPr lang="en-GB" sz="1100" b="1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efectele</a:t>
            </a:r>
            <a:r>
              <a:rPr lang="ro-RO" sz="1100" b="1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produse de infecția HPV. 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94726674-8569-358E-2B4E-B5299EF1A749}"/>
              </a:ext>
            </a:extLst>
          </p:cNvPr>
          <p:cNvSpPr txBox="1"/>
          <p:nvPr/>
        </p:nvSpPr>
        <p:spPr>
          <a:xfrm>
            <a:off x="8577966" y="4996553"/>
            <a:ext cx="359585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200" b="1" dirty="0">
                <a:solidFill>
                  <a:srgbClr val="009999"/>
                </a:solidFill>
              </a:rPr>
              <a:t>ALEGE UN SINGUR PARTENER </a:t>
            </a:r>
            <a:r>
              <a:rPr lang="en-US" sz="1200" b="1" dirty="0">
                <a:solidFill>
                  <a:srgbClr val="009999"/>
                </a:solidFill>
              </a:rPr>
              <a:t>CU CARE S</a:t>
            </a:r>
            <a:r>
              <a:rPr lang="ro-RO" sz="1200" b="1" dirty="0">
                <a:solidFill>
                  <a:srgbClr val="009999"/>
                </a:solidFill>
              </a:rPr>
              <a:t>Ă</a:t>
            </a:r>
            <a:r>
              <a:rPr lang="en-US" sz="1200" b="1" dirty="0">
                <a:solidFill>
                  <a:srgbClr val="009999"/>
                </a:solidFill>
              </a:rPr>
              <a:t> </a:t>
            </a:r>
            <a:r>
              <a:rPr lang="en-US" sz="1100" b="1" dirty="0">
                <a:solidFill>
                  <a:srgbClr val="009999"/>
                </a:solidFill>
              </a:rPr>
              <a:t>Î</a:t>
            </a:r>
            <a:r>
              <a:rPr lang="en-US" sz="1200" b="1" dirty="0">
                <a:solidFill>
                  <a:srgbClr val="009999"/>
                </a:solidFill>
              </a:rPr>
              <a:t>NTRE</a:t>
            </a:r>
            <a:r>
              <a:rPr lang="ro-RO" sz="1200" b="1" dirty="0">
                <a:solidFill>
                  <a:srgbClr val="009999"/>
                </a:solidFill>
              </a:rPr>
              <a:t>Ț</a:t>
            </a:r>
            <a:r>
              <a:rPr lang="en-US" sz="1200" b="1" dirty="0">
                <a:solidFill>
                  <a:srgbClr val="009999"/>
                </a:solidFill>
              </a:rPr>
              <a:t>II RELA</a:t>
            </a:r>
            <a:r>
              <a:rPr lang="ro-RO" sz="1200" b="1" dirty="0">
                <a:solidFill>
                  <a:srgbClr val="009999"/>
                </a:solidFill>
              </a:rPr>
              <a:t>Ț</a:t>
            </a:r>
            <a:r>
              <a:rPr lang="en-US" sz="1200" b="1" dirty="0">
                <a:solidFill>
                  <a:srgbClr val="009999"/>
                </a:solidFill>
              </a:rPr>
              <a:t>II INTIME!</a:t>
            </a:r>
            <a:endParaRPr lang="ro-RO" sz="1200" b="1" dirty="0">
              <a:solidFill>
                <a:srgbClr val="009999"/>
              </a:solidFill>
            </a:endParaRPr>
          </a:p>
          <a:p>
            <a:pPr algn="ctr"/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ro-RO" sz="1200" b="1" dirty="0">
                <a:ea typeface="Roboto" panose="02000000000000000000" pitchFamily="2" charset="0"/>
                <a:cs typeface="Roboto" panose="02000000000000000000" pitchFamily="2" charset="0"/>
              </a:rPr>
              <a:t>ț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ine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o-RO" sz="1200" b="1" dirty="0">
                <a:ea typeface="Roboto" panose="02000000000000000000" pitchFamily="2" charset="0"/>
                <a:cs typeface="Roboto" panose="02000000000000000000" pitchFamily="2" charset="0"/>
              </a:rPr>
              <a:t>ț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Testarea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unicul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 de a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afla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dac</a:t>
            </a:r>
            <a:r>
              <a:rPr lang="ro-RO" sz="1200" b="1" kern="100" dirty="0">
                <a:ea typeface="Roboto" panose="02000000000000000000" pitchFamily="2" charset="0"/>
                <a:cs typeface="Roboto" panose="02000000000000000000" pitchFamily="2" charset="0"/>
              </a:rPr>
              <a:t>ă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</a:t>
            </a:r>
            <a:r>
              <a:rPr lang="ro-RO" sz="1200" b="1" dirty="0">
                <a:ea typeface="Roboto" panose="02000000000000000000" pitchFamily="2" charset="0"/>
                <a:cs typeface="Roboto" panose="02000000000000000000" pitchFamily="2" charset="0"/>
              </a:rPr>
              <a:t>ț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transmitere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sexual</a:t>
            </a:r>
            <a:r>
              <a:rPr lang="ro-RO" sz="1200" b="1" kern="100" dirty="0">
                <a:ea typeface="Roboto" panose="02000000000000000000" pitchFamily="2" charset="0"/>
                <a:cs typeface="Roboto" panose="02000000000000000000" pitchFamily="2" charset="0"/>
              </a:rPr>
              <a:t>ă</a:t>
            </a:r>
            <a:r>
              <a:rPr lang="en-US" sz="1200" dirty="0"/>
              <a:t>.</a:t>
            </a:r>
          </a:p>
          <a:p>
            <a:pPr algn="ctr"/>
            <a:endParaRPr lang="en-US" sz="1200" b="1" dirty="0">
              <a:solidFill>
                <a:srgbClr val="009999"/>
              </a:solidFill>
            </a:endParaRPr>
          </a:p>
          <a:p>
            <a:pPr algn="ctr"/>
            <a:r>
              <a:rPr lang="ro-RO" sz="1200" b="1" dirty="0">
                <a:solidFill>
                  <a:srgbClr val="009999"/>
                </a:solidFill>
              </a:rPr>
              <a:t> </a:t>
            </a:r>
            <a:endParaRPr lang="en-US" sz="1200" b="1" dirty="0">
              <a:solidFill>
                <a:srgbClr val="009999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961675CD-E6CC-23DE-72DE-6902F691AD74}"/>
              </a:ext>
            </a:extLst>
          </p:cNvPr>
          <p:cNvSpPr txBox="1"/>
          <p:nvPr/>
        </p:nvSpPr>
        <p:spPr>
          <a:xfrm>
            <a:off x="8588839" y="1224296"/>
            <a:ext cx="344101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 err="1">
                <a:solidFill>
                  <a:srgbClr val="009999"/>
                </a:solidFill>
              </a:rPr>
              <a:t>Vorbește</a:t>
            </a:r>
            <a:r>
              <a:rPr lang="en-US" sz="1100" b="1" dirty="0">
                <a:solidFill>
                  <a:srgbClr val="009999"/>
                </a:solidFill>
              </a:rPr>
              <a:t> cu </a:t>
            </a:r>
            <a:r>
              <a:rPr lang="en-US" sz="1100" b="1" dirty="0" err="1">
                <a:solidFill>
                  <a:srgbClr val="009999"/>
                </a:solidFill>
              </a:rPr>
              <a:t>partenerul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tău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despre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ro-RO" sz="1100" b="1" dirty="0">
                <a:solidFill>
                  <a:srgbClr val="009999"/>
                </a:solidFill>
              </a:rPr>
              <a:t>infecțiile cu tran</a:t>
            </a:r>
            <a:r>
              <a:rPr lang="en-US" sz="1100" b="1" dirty="0">
                <a:solidFill>
                  <a:srgbClr val="009999"/>
                </a:solidFill>
              </a:rPr>
              <a:t>s</a:t>
            </a:r>
            <a:r>
              <a:rPr lang="ro-RO" sz="1100" b="1" dirty="0">
                <a:solidFill>
                  <a:srgbClr val="009999"/>
                </a:solidFill>
              </a:rPr>
              <a:t>mitere sexuală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înainte</a:t>
            </a:r>
            <a:r>
              <a:rPr lang="en-US" sz="1100" b="1" dirty="0">
                <a:solidFill>
                  <a:srgbClr val="009999"/>
                </a:solidFill>
              </a:rPr>
              <a:t> de a </a:t>
            </a:r>
            <a:r>
              <a:rPr lang="en-US" sz="1100" b="1" dirty="0" err="1">
                <a:solidFill>
                  <a:srgbClr val="009999"/>
                </a:solidFill>
              </a:rPr>
              <a:t>avea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rela</a:t>
            </a:r>
            <a:r>
              <a:rPr lang="ro-RO" sz="1100" b="1" dirty="0">
                <a:solidFill>
                  <a:srgbClr val="009999"/>
                </a:solidFill>
              </a:rPr>
              <a:t>ț</a:t>
            </a:r>
            <a:r>
              <a:rPr lang="en-US" sz="1100" b="1" dirty="0">
                <a:solidFill>
                  <a:srgbClr val="009999"/>
                </a:solidFill>
              </a:rPr>
              <a:t>ii </a:t>
            </a:r>
            <a:r>
              <a:rPr lang="en-US" sz="1100" b="1" dirty="0" err="1">
                <a:solidFill>
                  <a:srgbClr val="009999"/>
                </a:solidFill>
              </a:rPr>
              <a:t>intime</a:t>
            </a:r>
            <a:r>
              <a:rPr lang="en-US" sz="1100" b="1" dirty="0">
                <a:solidFill>
                  <a:srgbClr val="009999"/>
                </a:solidFill>
              </a:rPr>
              <a:t>, </a:t>
            </a:r>
            <a:r>
              <a:rPr lang="en-US" sz="1100" b="1" dirty="0" err="1">
                <a:solidFill>
                  <a:srgbClr val="009999"/>
                </a:solidFill>
              </a:rPr>
              <a:t>pentru</a:t>
            </a:r>
            <a:r>
              <a:rPr lang="en-US" sz="1100" b="1" dirty="0">
                <a:solidFill>
                  <a:srgbClr val="009999"/>
                </a:solidFill>
              </a:rPr>
              <a:t> a </a:t>
            </a:r>
            <a:r>
              <a:rPr lang="en-US" sz="1100" b="1" dirty="0" err="1">
                <a:solidFill>
                  <a:srgbClr val="009999"/>
                </a:solidFill>
              </a:rPr>
              <a:t>vă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proteja</a:t>
            </a:r>
            <a:r>
              <a:rPr lang="en-US" sz="1100" b="1" dirty="0">
                <a:solidFill>
                  <a:srgbClr val="009999"/>
                </a:solidFill>
              </a:rPr>
              <a:t>.</a:t>
            </a:r>
            <a:endParaRPr lang="en-US" sz="13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100A2B9-67E7-69A7-2198-0DD9F4DAC086}"/>
              </a:ext>
            </a:extLst>
          </p:cNvPr>
          <p:cNvSpPr txBox="1"/>
          <p:nvPr/>
        </p:nvSpPr>
        <p:spPr>
          <a:xfrm>
            <a:off x="176168" y="4585796"/>
            <a:ext cx="351267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Infec</a:t>
            </a:r>
            <a:r>
              <a:rPr lang="ro-RO" sz="1100" b="1" dirty="0">
                <a:ea typeface="Roboto" panose="02000000000000000000" pitchFamily="2" charset="0"/>
                <a:cs typeface="Roboto" panose="02000000000000000000" pitchFamily="2" charset="0"/>
              </a:rPr>
              <a:t>ț</a:t>
            </a: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ia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HPV </a:t>
            </a: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poate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cauza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o-RO" sz="1100" b="1" dirty="0">
                <a:ea typeface="Roboto" panose="02000000000000000000" pitchFamily="2" charset="0"/>
                <a:cs typeface="Roboto" panose="02000000000000000000" pitchFamily="2" charset="0"/>
              </a:rPr>
              <a:t>și </a:t>
            </a: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cancere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de</a:t>
            </a:r>
            <a:r>
              <a:rPr lang="en-US" sz="1100" dirty="0"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endParaRPr lang="ro-RO" sz="11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organe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genitale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vagin</a:t>
            </a:r>
            <a:r>
              <a:rPr lang="ro-RO" sz="1100" b="1" dirty="0"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vulva</a:t>
            </a:r>
            <a:r>
              <a:rPr lang="ro-RO" sz="1100" b="1" dirty="0">
                <a:ea typeface="Roboto" panose="02000000000000000000" pitchFamily="2" charset="0"/>
                <a:cs typeface="Roboto" panose="02000000000000000000" pitchFamily="2" charset="0"/>
              </a:rPr>
              <a:t> sau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penis</a:t>
            </a:r>
            <a:r>
              <a:rPr lang="ro-RO" sz="1100" b="1" dirty="0"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, anus</a:t>
            </a:r>
            <a:endParaRPr lang="ro-RO" sz="1100" b="1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orofaringeale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cancere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ale </a:t>
            </a: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gurii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, ale </a:t>
            </a: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corzilor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100" b="1" dirty="0" err="1">
                <a:ea typeface="Roboto" panose="02000000000000000000" pitchFamily="2" charset="0"/>
                <a:cs typeface="Roboto" panose="02000000000000000000" pitchFamily="2" charset="0"/>
              </a:rPr>
              <a:t>vocale</a:t>
            </a:r>
            <a:r>
              <a:rPr lang="en-US" sz="1100" b="1" dirty="0"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6C3E20A1-4100-FDED-6D2A-430FC5DF0000}"/>
              </a:ext>
            </a:extLst>
          </p:cNvPr>
          <p:cNvSpPr txBox="1"/>
          <p:nvPr/>
        </p:nvSpPr>
        <p:spPr>
          <a:xfrm>
            <a:off x="4289253" y="5371074"/>
            <a:ext cx="4237812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1100" b="1" kern="100" dirty="0">
                <a:ea typeface="Roboto" panose="02000000000000000000" pitchFamily="2" charset="0"/>
                <a:cs typeface="Roboto" panose="02000000000000000000" pitchFamily="2" charset="0"/>
              </a:rPr>
              <a:t>Î</a:t>
            </a:r>
            <a:r>
              <a:rPr lang="ro-RO" sz="1100" b="1" kern="100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n România</a:t>
            </a:r>
            <a:r>
              <a:rPr lang="ro-RO" sz="1100" b="1" kern="100" dirty="0">
                <a:ea typeface="Roboto" panose="02000000000000000000" pitchFamily="2" charset="0"/>
                <a:cs typeface="Roboto" panose="02000000000000000000" pitchFamily="2" charset="0"/>
              </a:rPr>
              <a:t>,</a:t>
            </a:r>
            <a:r>
              <a:rPr lang="ro-RO" sz="1100" b="1" kern="100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 vaccinarea </a:t>
            </a:r>
            <a:r>
              <a:rPr lang="en-US" sz="1100" b="1" kern="100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anti HPV:</a:t>
            </a:r>
          </a:p>
          <a:p>
            <a:pPr marL="342900" indent="-171450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1100" b="1" kern="100" dirty="0">
                <a:ea typeface="Roboto" panose="02000000000000000000" pitchFamily="2" charset="0"/>
                <a:cs typeface="Roboto" panose="02000000000000000000" pitchFamily="2" charset="0"/>
              </a:rPr>
              <a:t>Se face la medicul de familie</a:t>
            </a:r>
            <a:r>
              <a:rPr lang="en-US" sz="1100" b="1" kern="100" dirty="0"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lang="ro-RO" sz="1100" b="1" kern="100" dirty="0"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171450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1100" b="1" kern="100" dirty="0">
                <a:ea typeface="Roboto" panose="02000000000000000000" pitchFamily="2" charset="0"/>
                <a:cs typeface="Roboto" panose="02000000000000000000" pitchFamily="2" charset="0"/>
              </a:rPr>
              <a:t>Este gratuită</a:t>
            </a:r>
            <a:r>
              <a:rPr lang="en-US" sz="1100" b="1" kern="1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100" b="1" kern="100" dirty="0" err="1">
                <a:ea typeface="Roboto" panose="02000000000000000000" pitchFamily="2" charset="0"/>
                <a:cs typeface="Roboto" panose="02000000000000000000" pitchFamily="2" charset="0"/>
              </a:rPr>
              <a:t>pentru</a:t>
            </a:r>
            <a:r>
              <a:rPr lang="en-US" sz="1100" b="1" kern="100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o-RO" sz="1100" b="1" kern="100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fete şi băieţi</a:t>
            </a:r>
            <a:r>
              <a:rPr lang="en-US" sz="1100" b="1" kern="100" dirty="0"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o-RO" sz="1100" b="1" kern="100" dirty="0">
                <a:solidFill>
                  <a:srgbClr val="00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între 11 ani și 19 ani</a:t>
            </a:r>
            <a:r>
              <a:rPr lang="en-US" sz="1100" b="1" kern="100" dirty="0">
                <a:solidFill>
                  <a:srgbClr val="00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lang="ro-RO" sz="1100" b="1" kern="100" dirty="0">
              <a:solidFill>
                <a:srgbClr val="00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171450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1100" b="1" kern="10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Este compensată 50%</a:t>
            </a:r>
            <a:r>
              <a:rPr lang="en-US" sz="1100" b="1" kern="10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100" b="1" kern="100" dirty="0" err="1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pentru</a:t>
            </a:r>
            <a:r>
              <a:rPr lang="ro-RO" sz="1100" b="1" kern="100" dirty="0">
                <a:solidFill>
                  <a:srgbClr val="00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femei </a:t>
            </a:r>
            <a:r>
              <a:rPr lang="ro-RO" sz="1100" b="1" kern="100" dirty="0">
                <a:solidFill>
                  <a:srgbClr val="000000"/>
                </a:solidFill>
                <a:ea typeface="Roboto" panose="02000000000000000000" pitchFamily="2" charset="0"/>
                <a:cs typeface="Roboto" panose="02000000000000000000" pitchFamily="2" charset="0"/>
              </a:rPr>
              <a:t>î</a:t>
            </a:r>
            <a:r>
              <a:rPr lang="en-US" sz="1100" b="1" kern="100" dirty="0" err="1">
                <a:solidFill>
                  <a:srgbClr val="00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ntre</a:t>
            </a:r>
            <a:r>
              <a:rPr lang="ro-RO" sz="1100" b="1" kern="100" dirty="0">
                <a:solidFill>
                  <a:srgbClr val="00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19 ani și 45 ani</a:t>
            </a:r>
            <a:r>
              <a:rPr lang="en-US" sz="1100" b="1" kern="100" dirty="0">
                <a:solidFill>
                  <a:srgbClr val="00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r>
              <a:rPr lang="ro-RO" sz="1100" b="1" kern="100" dirty="0">
                <a:solidFill>
                  <a:srgbClr val="000000"/>
                </a:solidFill>
                <a:effectLst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US" sz="1100" b="1" kern="100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13484F-CABF-2169-E267-22B1C78F02CA}"/>
              </a:ext>
            </a:extLst>
          </p:cNvPr>
          <p:cNvSpPr txBox="1"/>
          <p:nvPr/>
        </p:nvSpPr>
        <p:spPr>
          <a:xfrm>
            <a:off x="181095" y="589223"/>
            <a:ext cx="36482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100" b="1" dirty="0"/>
              <a:t>Infecțiile cu t</a:t>
            </a:r>
            <a:r>
              <a:rPr lang="en-US" sz="1100" b="1" dirty="0" err="1"/>
              <a:t>ransmitere</a:t>
            </a:r>
            <a:r>
              <a:rPr lang="ro-RO" sz="1100" b="1" dirty="0"/>
              <a:t> sexuală sunt infecții cu virusuri, bacterii, fungi sau paraziți care se transmit de la un om la altul prin contact sexual.</a:t>
            </a:r>
          </a:p>
          <a:p>
            <a:endParaRPr lang="en-US" sz="1100" b="1" dirty="0">
              <a:solidFill>
                <a:srgbClr val="009999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C35D82-C966-BE0E-61BA-48515C8AA6CE}"/>
              </a:ext>
            </a:extLst>
          </p:cNvPr>
          <p:cNvSpPr txBox="1"/>
          <p:nvPr/>
        </p:nvSpPr>
        <p:spPr>
          <a:xfrm>
            <a:off x="149822" y="2049238"/>
            <a:ext cx="35390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100" b="1" dirty="0"/>
              <a:t>Se estimează că peste 500 de milioane de persoane cu vârsta cuprinsă între 15 și 49 de ani au o infecție genitală cu virusul herpes simplex.</a:t>
            </a:r>
            <a:endParaRPr lang="en-US" sz="11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63483C-3E72-FF89-585E-FCEC75F9F2FD}"/>
              </a:ext>
            </a:extLst>
          </p:cNvPr>
          <p:cNvSpPr txBox="1"/>
          <p:nvPr/>
        </p:nvSpPr>
        <p:spPr>
          <a:xfrm>
            <a:off x="4676876" y="454725"/>
            <a:ext cx="2057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1" u="sng" dirty="0">
                <a:solidFill>
                  <a:srgbClr val="FF0000"/>
                </a:solidFill>
              </a:rPr>
              <a:t>PRACTICĂ ABSTINENȚA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B884A1-D6A3-D054-67FB-7B08DB52B101}"/>
              </a:ext>
            </a:extLst>
          </p:cNvPr>
          <p:cNvSpPr txBox="1"/>
          <p:nvPr/>
        </p:nvSpPr>
        <p:spPr>
          <a:xfrm>
            <a:off x="4317131" y="1237738"/>
            <a:ext cx="32334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200" b="1" dirty="0"/>
              <a:t>Folosește prezervativ</a:t>
            </a:r>
            <a:r>
              <a:rPr lang="en-US" sz="1200" b="1" dirty="0"/>
              <a:t>;</a:t>
            </a: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200" b="1" dirty="0"/>
              <a:t>Utilizând prezervativul în mod corect de fiecare dată când faci sex, poți evita  o infecție</a:t>
            </a:r>
            <a:r>
              <a:rPr lang="en-US" sz="1200" b="1" dirty="0"/>
              <a:t>;</a:t>
            </a: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200" b="1" dirty="0"/>
              <a:t>Prezervativul te protejează de infecțiile cu transmitere sexuală</a:t>
            </a:r>
            <a:r>
              <a:rPr lang="en-US" sz="1200" b="1" dirty="0"/>
              <a:t>;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6CD873-D78B-CFA9-9366-FC1CBC8F59F4}"/>
              </a:ext>
            </a:extLst>
          </p:cNvPr>
          <p:cNvSpPr txBox="1"/>
          <p:nvPr/>
        </p:nvSpPr>
        <p:spPr>
          <a:xfrm>
            <a:off x="4340154" y="3324832"/>
            <a:ext cx="3675421" cy="2360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100" b="1" dirty="0"/>
              <a:t>ITS pot fi evitate prin vaccinare.</a:t>
            </a:r>
            <a:endParaRPr lang="en-US" sz="11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100" b="1" dirty="0"/>
              <a:t>Vaccinul pentru infecția cu HPV este eficient în prevenirea infecției cu virusul </a:t>
            </a:r>
            <a:r>
              <a:rPr lang="en-US" sz="1100" b="1" dirty="0"/>
              <a:t>HPV</a:t>
            </a:r>
            <a:r>
              <a:rPr lang="ro-RO" sz="1100" b="1" dirty="0"/>
              <a:t> şi </a:t>
            </a:r>
            <a:r>
              <a:rPr lang="en-US" sz="1100" b="1" dirty="0"/>
              <a:t>a</a:t>
            </a:r>
            <a:r>
              <a:rPr lang="ro-RO" sz="1100" b="1" dirty="0"/>
              <a:t> cancer</a:t>
            </a:r>
            <a:r>
              <a:rPr lang="en-US" sz="1100" b="1" dirty="0" err="1"/>
              <a:t>elor</a:t>
            </a:r>
            <a:r>
              <a:rPr lang="en-US" sz="1100" b="1" dirty="0"/>
              <a:t> </a:t>
            </a:r>
            <a:r>
              <a:rPr lang="en-US" sz="1100" b="1" dirty="0" err="1"/>
              <a:t>asociate</a:t>
            </a:r>
            <a:r>
              <a:rPr lang="ro-RO" sz="1100" b="1" dirty="0"/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1100" b="1" dirty="0"/>
              <a:t>Vaccinul antiHPV oferă protecţie împotriva formelor invazive de cancer cauzate de HPV.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o-RO" sz="1100" b="1" dirty="0"/>
              <a:t>Riscul de infecţie este la fel de mare în cazul fetelor şi al băieţilor. </a:t>
            </a:r>
            <a:endParaRPr lang="en-US" sz="11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100" b="1" dirty="0" err="1"/>
              <a:t>Momentul</a:t>
            </a:r>
            <a:r>
              <a:rPr lang="fr-FR" sz="1100" b="1" dirty="0"/>
              <a:t>  </a:t>
            </a:r>
            <a:r>
              <a:rPr lang="fr-FR" sz="1100" b="1" dirty="0" err="1"/>
              <a:t>optim</a:t>
            </a:r>
            <a:r>
              <a:rPr lang="fr-FR" sz="1100" b="1" dirty="0"/>
              <a:t> </a:t>
            </a:r>
            <a:r>
              <a:rPr lang="fr-FR" sz="1100" b="1" dirty="0" err="1"/>
              <a:t>pentru</a:t>
            </a:r>
            <a:r>
              <a:rPr lang="fr-FR" sz="1100" b="1" dirty="0"/>
              <a:t> </a:t>
            </a:r>
            <a:r>
              <a:rPr lang="fr-FR" sz="1100" b="1" dirty="0" err="1"/>
              <a:t>vaccinare</a:t>
            </a:r>
            <a:r>
              <a:rPr lang="fr-FR" sz="1100" b="1" dirty="0"/>
              <a:t>:  </a:t>
            </a:r>
            <a:r>
              <a:rPr lang="fr-FR" sz="1100" b="1" dirty="0" err="1"/>
              <a:t>înaintea</a:t>
            </a:r>
            <a:r>
              <a:rPr lang="fr-FR" sz="1100" b="1" dirty="0"/>
              <a:t> </a:t>
            </a:r>
            <a:r>
              <a:rPr lang="fr-FR" sz="1100" b="1" dirty="0" err="1"/>
              <a:t>debutului</a:t>
            </a:r>
            <a:r>
              <a:rPr lang="fr-FR" sz="1100" b="1" dirty="0"/>
              <a:t> </a:t>
            </a:r>
            <a:r>
              <a:rPr lang="fr-FR" sz="1100" b="1" dirty="0" err="1"/>
              <a:t>activităţii</a:t>
            </a:r>
            <a:r>
              <a:rPr lang="fr-FR" sz="1100" b="1" dirty="0"/>
              <a:t> </a:t>
            </a:r>
            <a:r>
              <a:rPr lang="fr-FR" sz="1100" b="1" dirty="0" err="1"/>
              <a:t>sexuale</a:t>
            </a:r>
            <a:r>
              <a:rPr lang="fr-FR" sz="1100" b="1" dirty="0"/>
              <a:t> (</a:t>
            </a:r>
            <a:r>
              <a:rPr lang="fr-FR" sz="1100" b="1" dirty="0" err="1"/>
              <a:t>înaintea</a:t>
            </a:r>
            <a:r>
              <a:rPr lang="fr-FR" sz="1100" b="1" dirty="0"/>
              <a:t> </a:t>
            </a:r>
            <a:r>
              <a:rPr lang="fr-FR" sz="1100" b="1" dirty="0" err="1"/>
              <a:t>apariţiei</a:t>
            </a:r>
            <a:r>
              <a:rPr lang="fr-FR" sz="1100" b="1" dirty="0"/>
              <a:t> </a:t>
            </a:r>
            <a:r>
              <a:rPr lang="fr-FR" sz="1100" b="1" dirty="0" err="1"/>
              <a:t>riscului</a:t>
            </a:r>
            <a:r>
              <a:rPr lang="fr-FR" sz="1100" b="1" dirty="0"/>
              <a:t> de </a:t>
            </a:r>
            <a:r>
              <a:rPr lang="fr-FR" sz="1100" b="1" dirty="0" err="1"/>
              <a:t>infecţie</a:t>
            </a:r>
            <a:r>
              <a:rPr lang="fr-FR" sz="1100" b="1" dirty="0"/>
              <a:t> HPV)</a:t>
            </a:r>
            <a:r>
              <a:rPr lang="ro-RO" sz="1100" b="1" dirty="0"/>
              <a:t>.</a:t>
            </a:r>
            <a:endParaRPr lang="en-US" sz="11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1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364431A-4FF2-979D-C00D-E962C64354B3}"/>
              </a:ext>
            </a:extLst>
          </p:cNvPr>
          <p:cNvSpPr txBox="1"/>
          <p:nvPr/>
        </p:nvSpPr>
        <p:spPr>
          <a:xfrm>
            <a:off x="4289253" y="723446"/>
            <a:ext cx="3233449" cy="274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o-RO" sz="1200" b="1" dirty="0"/>
              <a:t>Cel mai sigur este să nu faci sex.</a:t>
            </a:r>
            <a:endParaRPr lang="en-US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C247138-0D07-9451-9524-2DCEBE1145FB}"/>
              </a:ext>
            </a:extLst>
          </p:cNvPr>
          <p:cNvSpPr txBox="1"/>
          <p:nvPr/>
        </p:nvSpPr>
        <p:spPr>
          <a:xfrm>
            <a:off x="4790172" y="977932"/>
            <a:ext cx="2057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300" b="1" u="sng">
                <a:solidFill>
                  <a:srgbClr val="FF0000"/>
                </a:solidFill>
              </a:defRPr>
            </a:lvl1pPr>
          </a:lstStyle>
          <a:p>
            <a:r>
              <a:rPr lang="ro-RO" sz="1400" dirty="0"/>
              <a:t>PROTEJEAZĂ-TE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6F03C1B-8950-2583-DF03-601B59F3E533}"/>
              </a:ext>
            </a:extLst>
          </p:cNvPr>
          <p:cNvSpPr txBox="1"/>
          <p:nvPr/>
        </p:nvSpPr>
        <p:spPr>
          <a:xfrm>
            <a:off x="4807315" y="3005973"/>
            <a:ext cx="2057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300" b="1" u="sng">
                <a:solidFill>
                  <a:srgbClr val="FF0000"/>
                </a:solidFill>
              </a:defRPr>
            </a:lvl1pPr>
          </a:lstStyle>
          <a:p>
            <a:r>
              <a:rPr lang="ro-RO" sz="1400" dirty="0"/>
              <a:t>VACCINEAZĂ-TE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26AD1A7-DF98-33A5-E352-D870985E1CA1}"/>
              </a:ext>
            </a:extLst>
          </p:cNvPr>
          <p:cNvSpPr txBox="1"/>
          <p:nvPr/>
        </p:nvSpPr>
        <p:spPr>
          <a:xfrm>
            <a:off x="4512995" y="2443608"/>
            <a:ext cx="332973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100" b="1" dirty="0"/>
              <a:t>Însă, poți contracta o infecție de tip herpes sau HPV prin atingerea/contactul cu suprafața pielii celeilalte persoane, chiar dacă folosești prezervativ.</a:t>
            </a:r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7D0D1C-0D18-71A4-61CC-1376B704194B}"/>
              </a:ext>
            </a:extLst>
          </p:cNvPr>
          <p:cNvSpPr txBox="1"/>
          <p:nvPr/>
        </p:nvSpPr>
        <p:spPr>
          <a:xfrm>
            <a:off x="9027063" y="539143"/>
            <a:ext cx="27127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400" b="1" u="sng" dirty="0">
                <a:solidFill>
                  <a:srgbClr val="FF0000"/>
                </a:solidFill>
              </a:rPr>
              <a:t>DISCUTĂ DESCHIS CU PARTENERA/PARTENERUL TĂU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6807146-E884-F879-30E5-A67D06CC84B7}"/>
              </a:ext>
            </a:extLst>
          </p:cNvPr>
          <p:cNvSpPr txBox="1"/>
          <p:nvPr/>
        </p:nvSpPr>
        <p:spPr>
          <a:xfrm>
            <a:off x="8721389" y="3659922"/>
            <a:ext cx="25986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100" b="1" dirty="0">
              <a:solidFill>
                <a:srgbClr val="009999"/>
              </a:solidFill>
            </a:endParaRPr>
          </a:p>
          <a:p>
            <a:pPr algn="ctr"/>
            <a:r>
              <a:rPr lang="en-US" sz="1100" b="1" dirty="0" err="1">
                <a:solidFill>
                  <a:srgbClr val="009999"/>
                </a:solidFill>
              </a:rPr>
              <a:t>Ini</a:t>
            </a:r>
            <a:r>
              <a:rPr lang="ro-RO" sz="1100" b="1" dirty="0">
                <a:solidFill>
                  <a:srgbClr val="009999"/>
                </a:solidFill>
              </a:rPr>
              <a:t>ț</a:t>
            </a:r>
            <a:r>
              <a:rPr lang="en-US" sz="1100" b="1" dirty="0" err="1">
                <a:solidFill>
                  <a:srgbClr val="009999"/>
                </a:solidFill>
              </a:rPr>
              <a:t>ierea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acestei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discuții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poate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crea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disconfort</a:t>
            </a:r>
            <a:r>
              <a:rPr lang="en-US" sz="1100" b="1" dirty="0">
                <a:solidFill>
                  <a:srgbClr val="009999"/>
                </a:solidFill>
              </a:rPr>
              <a:t>, </a:t>
            </a:r>
            <a:r>
              <a:rPr lang="en-US" sz="1100" b="1" dirty="0" err="1">
                <a:solidFill>
                  <a:srgbClr val="009999"/>
                </a:solidFill>
              </a:rPr>
              <a:t>însă</a:t>
            </a:r>
            <a:r>
              <a:rPr lang="en-US" sz="1100" b="1" dirty="0">
                <a:solidFill>
                  <a:srgbClr val="009999"/>
                </a:solidFill>
              </a:rPr>
              <a:t> ta </a:t>
            </a:r>
            <a:r>
              <a:rPr lang="en-US" sz="1100" b="1" dirty="0" err="1">
                <a:solidFill>
                  <a:srgbClr val="009999"/>
                </a:solidFill>
              </a:rPr>
              <a:t>ești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responsabil</a:t>
            </a:r>
            <a:endParaRPr lang="en-US" sz="1100" b="1" dirty="0">
              <a:solidFill>
                <a:srgbClr val="009999"/>
              </a:solidFill>
            </a:endParaRPr>
          </a:p>
          <a:p>
            <a:pPr algn="ctr"/>
            <a:r>
              <a:rPr lang="en-US" sz="1100" b="1" dirty="0" err="1">
                <a:solidFill>
                  <a:srgbClr val="009999"/>
                </a:solidFill>
              </a:rPr>
              <a:t>pentru</a:t>
            </a:r>
            <a:r>
              <a:rPr lang="en-US" sz="1100" b="1" dirty="0">
                <a:solidFill>
                  <a:srgbClr val="009999"/>
                </a:solidFill>
              </a:rPr>
              <a:t> </a:t>
            </a:r>
            <a:r>
              <a:rPr lang="en-US" sz="1100" b="1" dirty="0" err="1">
                <a:solidFill>
                  <a:srgbClr val="009999"/>
                </a:solidFill>
              </a:rPr>
              <a:t>sănătatea</a:t>
            </a:r>
            <a:endParaRPr lang="en-US" sz="1100" b="1" dirty="0">
              <a:solidFill>
                <a:srgbClr val="009999"/>
              </a:solidFill>
            </a:endParaRPr>
          </a:p>
        </p:txBody>
      </p:sp>
      <p:pic>
        <p:nvPicPr>
          <p:cNvPr id="39" name="Graphic 38" descr="A lightbulb">
            <a:extLst>
              <a:ext uri="{FF2B5EF4-FFF2-40B4-BE49-F238E27FC236}">
                <a16:creationId xmlns:a16="http://schemas.microsoft.com/office/drawing/2014/main" xmlns="" id="{77993772-C367-91A3-7E6B-2E0897FF89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330133" y="51568"/>
            <a:ext cx="1686718" cy="1686718"/>
          </a:xfrm>
          <a:prstGeom prst="rect">
            <a:avLst/>
          </a:prstGeom>
        </p:spPr>
      </p:pic>
      <p:pic>
        <p:nvPicPr>
          <p:cNvPr id="45" name="Graphic 44" descr="Award ribbon with star">
            <a:extLst>
              <a:ext uri="{FF2B5EF4-FFF2-40B4-BE49-F238E27FC236}">
                <a16:creationId xmlns:a16="http://schemas.microsoft.com/office/drawing/2014/main" xmlns="" id="{854F2983-EB7B-353B-F5D5-41D1779E14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102418" y="3202025"/>
            <a:ext cx="2414954" cy="24149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2B31774-6AF8-DA7E-C0EE-7D139EC770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4555" y="1398238"/>
            <a:ext cx="476316" cy="1162212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9835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767</Words>
  <Application>Microsoft Office PowerPoint</Application>
  <PresentationFormat>Custom</PresentationFormat>
  <Paragraphs>100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Melnic</dc:creator>
  <cp:lastModifiedBy>User</cp:lastModifiedBy>
  <cp:revision>59</cp:revision>
  <cp:lastPrinted>2024-06-13T11:40:27Z</cp:lastPrinted>
  <dcterms:created xsi:type="dcterms:W3CDTF">2023-11-13T05:04:26Z</dcterms:created>
  <dcterms:modified xsi:type="dcterms:W3CDTF">2024-06-27T06:59:31Z</dcterms:modified>
</cp:coreProperties>
</file>