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70" r:id="rId5"/>
    <p:sldId id="258" r:id="rId6"/>
    <p:sldId id="263" r:id="rId7"/>
    <p:sldId id="267" r:id="rId8"/>
    <p:sldId id="266" r:id="rId9"/>
    <p:sldId id="268" r:id="rId10"/>
  </p:sldIdLst>
  <p:sldSz cx="18288000" cy="10287000"/>
  <p:notesSz cx="6858000" cy="9144000"/>
  <p:embeddedFontLst>
    <p:embeddedFont>
      <p:font typeface="TT Rounds Condensed Bold" charset="0"/>
      <p:regular r:id="rId11"/>
    </p:embeddedFont>
    <p:embeddedFont>
      <p:font typeface="TT Rounds Condensed" charset="0"/>
      <p:regular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Merriweather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-114" y="-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13.01.2025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13.01.2025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13.01.2025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13.01.2025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13.01.2025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13.01.2025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13.01.2025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13.01.2025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13.01.2025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13.01.2025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13.01.2025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13.01.2025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2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2">
            <a:extLst>
              <a:ext uri="{FF2B5EF4-FFF2-40B4-BE49-F238E27FC236}">
                <a16:creationId xmlns:a16="http://schemas.microsoft.com/office/drawing/2014/main" xmlns="" id="{447E10CA-814F-6A3A-A01E-E3854745DD51}"/>
              </a:ext>
            </a:extLst>
          </p:cNvPr>
          <p:cNvGrpSpPr/>
          <p:nvPr/>
        </p:nvGrpSpPr>
        <p:grpSpPr>
          <a:xfrm>
            <a:off x="0" y="8875219"/>
            <a:ext cx="11049000" cy="1411781"/>
            <a:chOff x="0" y="0"/>
            <a:chExt cx="6732777" cy="13739007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xmlns="" id="{3956F792-AEF7-E269-FCF3-E5C5692D0015}"/>
                </a:ext>
              </a:extLst>
            </p:cNvPr>
            <p:cNvSpPr/>
            <p:nvPr/>
          </p:nvSpPr>
          <p:spPr>
            <a:xfrm>
              <a:off x="0" y="0"/>
              <a:ext cx="6732749" cy="13738988"/>
            </a:xfrm>
            <a:custGeom>
              <a:avLst/>
              <a:gdLst/>
              <a:ahLst/>
              <a:cxnLst/>
              <a:rect l="l" t="t" r="r" b="b"/>
              <a:pathLst>
                <a:path w="6732749" h="13738988">
                  <a:moveTo>
                    <a:pt x="0" y="0"/>
                  </a:moveTo>
                  <a:lnTo>
                    <a:pt x="6732749" y="0"/>
                  </a:lnTo>
                  <a:lnTo>
                    <a:pt x="6732749" y="13738988"/>
                  </a:lnTo>
                  <a:lnTo>
                    <a:pt x="0" y="13738988"/>
                  </a:lnTo>
                  <a:close/>
                </a:path>
              </a:pathLst>
            </a:custGeom>
            <a:solidFill>
              <a:srgbClr val="01B69B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650615" y="878113"/>
            <a:ext cx="1783237" cy="686068"/>
          </a:xfrm>
          <a:custGeom>
            <a:avLst/>
            <a:gdLst/>
            <a:ahLst/>
            <a:cxnLst/>
            <a:rect l="l" t="t" r="r" b="b"/>
            <a:pathLst>
              <a:path w="1783237" h="686068">
                <a:moveTo>
                  <a:pt x="0" y="0"/>
                </a:moveTo>
                <a:lnTo>
                  <a:pt x="1783236" y="0"/>
                </a:lnTo>
                <a:lnTo>
                  <a:pt x="1783236" y="686068"/>
                </a:lnTo>
                <a:lnTo>
                  <a:pt x="0" y="6860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" r="-15"/>
            </a:stretch>
          </a:blipFill>
        </p:spPr>
      </p:sp>
      <p:sp>
        <p:nvSpPr>
          <p:cNvPr id="6" name="TextBox 6"/>
          <p:cNvSpPr txBox="1"/>
          <p:nvPr/>
        </p:nvSpPr>
        <p:spPr>
          <a:xfrm rot="-5400000">
            <a:off x="17257997" y="8942535"/>
            <a:ext cx="1465213" cy="3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0"/>
              </a:lnSpc>
            </a:pPr>
            <a:r>
              <a:rPr lang="en-US" sz="1950" b="1" spc="17" dirty="0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insp.gov.ro</a:t>
            </a:r>
          </a:p>
        </p:txBody>
      </p:sp>
      <p:sp>
        <p:nvSpPr>
          <p:cNvPr id="7" name="Freeform 7"/>
          <p:cNvSpPr/>
          <p:nvPr/>
        </p:nvSpPr>
        <p:spPr>
          <a:xfrm>
            <a:off x="10242753" y="8875219"/>
            <a:ext cx="1646431" cy="1381319"/>
          </a:xfrm>
          <a:custGeom>
            <a:avLst/>
            <a:gdLst/>
            <a:ahLst/>
            <a:cxnLst/>
            <a:rect l="l" t="t" r="r" b="b"/>
            <a:pathLst>
              <a:path w="3024101" h="2711859">
                <a:moveTo>
                  <a:pt x="0" y="0"/>
                </a:moveTo>
                <a:lnTo>
                  <a:pt x="3024102" y="0"/>
                </a:lnTo>
                <a:lnTo>
                  <a:pt x="3024102" y="2711859"/>
                </a:lnTo>
                <a:lnTo>
                  <a:pt x="0" y="271185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-6134" y="1505326"/>
            <a:ext cx="1082653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2000" b="1" spc="16" dirty="0" err="1">
                <a:solidFill>
                  <a:srgbClr val="FFFFFF"/>
                </a:solidFill>
                <a:latin typeface="Times New Roman" panose="02020603050405020304" pitchFamily="18" charset="0"/>
                <a:ea typeface="TT Rounds Condensed"/>
                <a:cs typeface="Times New Roman" panose="02020603050405020304" pitchFamily="18" charset="0"/>
                <a:sym typeface="TT Rounds Condensed"/>
              </a:rPr>
              <a:t>Ianuarie</a:t>
            </a:r>
            <a:r>
              <a:rPr lang="en-US" sz="2000" b="1" spc="16" dirty="0">
                <a:solidFill>
                  <a:srgbClr val="FFFFFF"/>
                </a:solidFill>
                <a:latin typeface="Times New Roman" panose="02020603050405020304" pitchFamily="18" charset="0"/>
                <a:ea typeface="TT Rounds Condensed"/>
                <a:cs typeface="Times New Roman" panose="02020603050405020304" pitchFamily="18" charset="0"/>
                <a:sym typeface="TT Rounds Condensed"/>
              </a:rPr>
              <a:t> – </a:t>
            </a:r>
            <a:r>
              <a:rPr lang="en-US" sz="2000" b="1" spc="16" dirty="0" err="1">
                <a:solidFill>
                  <a:srgbClr val="FFFFFF"/>
                </a:solidFill>
                <a:latin typeface="Times New Roman" panose="02020603050405020304" pitchFamily="18" charset="0"/>
                <a:ea typeface="TT Rounds Condensed"/>
                <a:cs typeface="Times New Roman" panose="02020603050405020304" pitchFamily="18" charset="0"/>
                <a:sym typeface="TT Rounds Condensed"/>
              </a:rPr>
              <a:t>Februarie</a:t>
            </a:r>
            <a:r>
              <a:rPr lang="en-US" sz="2000" b="1" spc="16" dirty="0">
                <a:solidFill>
                  <a:srgbClr val="FFFFFF"/>
                </a:solidFill>
                <a:latin typeface="Times New Roman" panose="02020603050405020304" pitchFamily="18" charset="0"/>
                <a:ea typeface="TT Rounds Condensed"/>
                <a:cs typeface="Times New Roman" panose="02020603050405020304" pitchFamily="18" charset="0"/>
                <a:sym typeface="TT Rounds Condensed"/>
              </a:rPr>
              <a:t> 2025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6135" y="3696901"/>
            <a:ext cx="11553573" cy="1452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19"/>
              </a:lnSpc>
              <a:spcBef>
                <a:spcPct val="0"/>
              </a:spcBef>
            </a:pPr>
            <a:r>
              <a:rPr lang="en-US" sz="9600" b="1" spc="24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Mai </a:t>
            </a:r>
            <a:r>
              <a:rPr lang="en-US" sz="9600" b="1" spc="24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multă</a:t>
            </a:r>
            <a:r>
              <a:rPr lang="en-US" sz="9600" b="1" spc="24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9600" b="1" spc="24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viață</a:t>
            </a:r>
            <a:r>
              <a:rPr lang="en-US" sz="9600" b="1" spc="24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, </a:t>
            </a:r>
          </a:p>
          <a:p>
            <a:pPr algn="ctr">
              <a:lnSpc>
                <a:spcPts val="3319"/>
              </a:lnSpc>
              <a:spcBef>
                <a:spcPct val="0"/>
              </a:spcBef>
            </a:pPr>
            <a:endParaRPr lang="en-US" sz="9600" b="1" spc="24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erriweather Bold"/>
              <a:cs typeface="Times New Roman" panose="02020603050405020304" pitchFamily="18" charset="0"/>
              <a:sym typeface="Merriweather Bold"/>
            </a:endParaRPr>
          </a:p>
          <a:p>
            <a:pPr algn="ctr">
              <a:lnSpc>
                <a:spcPts val="3319"/>
              </a:lnSpc>
              <a:spcBef>
                <a:spcPct val="0"/>
              </a:spcBef>
            </a:pPr>
            <a:r>
              <a:rPr lang="en-US" sz="9600" b="1" spc="24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mai</a:t>
            </a:r>
            <a:r>
              <a:rPr lang="en-US" sz="9600" b="1" spc="24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9600" b="1" spc="24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puține</a:t>
            </a:r>
            <a:r>
              <a:rPr lang="en-US" sz="9600" b="1" spc="24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9600" b="1" spc="24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ecrane</a:t>
            </a:r>
            <a:r>
              <a:rPr lang="en-US" sz="9600" b="1" spc="24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703383" y="9665395"/>
            <a:ext cx="5972185" cy="367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64"/>
              </a:lnSpc>
              <a:spcBef>
                <a:spcPct val="0"/>
              </a:spcBef>
            </a:pPr>
            <a:r>
              <a:rPr lang="en-US" sz="2000" b="1" spc="23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Material </a:t>
            </a:r>
            <a:r>
              <a:rPr lang="en-US" sz="2000" b="1" spc="23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destinat</a:t>
            </a:r>
            <a:r>
              <a:rPr lang="en-US" sz="2000" b="1" spc="23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000" b="1" spc="23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adolescenților</a:t>
            </a:r>
            <a:endParaRPr lang="en-US" sz="2000" b="1" spc="23" dirty="0">
              <a:solidFill>
                <a:srgbClr val="FFFFFF"/>
              </a:solidFill>
              <a:latin typeface="Times New Roman" panose="02020603050405020304" pitchFamily="18" charset="0"/>
              <a:ea typeface="Merriweather Bold"/>
              <a:cs typeface="Times New Roman" panose="02020603050405020304" pitchFamily="18" charset="0"/>
              <a:sym typeface="Merriweather Bold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5D99E3E4-0099-93EF-EDF9-3231EE5C0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7705" y="291487"/>
            <a:ext cx="6371891" cy="9557837"/>
          </a:xfrm>
          <a:prstGeom prst="rect">
            <a:avLst/>
          </a:prstGeom>
          <a:effectLst>
            <a:softEdge rad="914400"/>
          </a:effectLst>
        </p:spPr>
      </p:pic>
      <p:sp>
        <p:nvSpPr>
          <p:cNvPr id="14" name="CasetăText 13">
            <a:extLst>
              <a:ext uri="{FF2B5EF4-FFF2-40B4-BE49-F238E27FC236}">
                <a16:creationId xmlns:a16="http://schemas.microsoft.com/office/drawing/2014/main" xmlns="" id="{4C7975B9-4327-F26C-98F2-F791F1C49C79}"/>
              </a:ext>
            </a:extLst>
          </p:cNvPr>
          <p:cNvSpPr txBox="1"/>
          <p:nvPr/>
        </p:nvSpPr>
        <p:spPr>
          <a:xfrm>
            <a:off x="13823" y="845323"/>
            <a:ext cx="113238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CAMPANIA DE PROMOVARE A SĂNĂTĂȚII MINTALE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asetăText 17">
            <a:extLst>
              <a:ext uri="{FF2B5EF4-FFF2-40B4-BE49-F238E27FC236}">
                <a16:creationId xmlns:a16="http://schemas.microsoft.com/office/drawing/2014/main" xmlns="" id="{1EB4520B-A6CC-F1E5-5425-A1929A87FE16}"/>
              </a:ext>
            </a:extLst>
          </p:cNvPr>
          <p:cNvSpPr txBox="1"/>
          <p:nvPr/>
        </p:nvSpPr>
        <p:spPr>
          <a:xfrm>
            <a:off x="-6135" y="5863938"/>
            <a:ext cx="1155357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DEPENDENȚA DE ECRANE, </a:t>
            </a:r>
            <a:endParaRPr lang="en-US" sz="3200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NOUA PROVOCARE </a:t>
            </a:r>
          </a:p>
          <a:p>
            <a:pPr algn="ctr"/>
            <a:r>
              <a:rPr lang="en-US" sz="32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EREI DIGITALE;</a:t>
            </a:r>
            <a:endParaRPr lang="en-US" sz="3200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CUM O GESTIONĂM?</a:t>
            </a:r>
            <a:endParaRPr lang="en-US" sz="3200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Imagine 21">
            <a:extLst>
              <a:ext uri="{FF2B5EF4-FFF2-40B4-BE49-F238E27FC236}">
                <a16:creationId xmlns:a16="http://schemas.microsoft.com/office/drawing/2014/main" xmlns="" id="{8454BB51-7B89-AC19-2A6D-FFC0EB499B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092" y="8931070"/>
            <a:ext cx="2714134" cy="12513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B5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03508" y="3473829"/>
            <a:ext cx="9054" cy="344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0"/>
              </a:lnSpc>
              <a:spcBef>
                <a:spcPct val="0"/>
              </a:spcBef>
            </a:pPr>
            <a:endParaRPr/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xmlns="" id="{27B0BC91-34F9-D79E-3711-0EB42CB94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08696"/>
            <a:ext cx="2555682" cy="1178304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46084780-49C2-249D-B261-2C816165A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5432" y="1562100"/>
            <a:ext cx="6394069" cy="6724410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9" name="CasetăText 8">
            <a:extLst>
              <a:ext uri="{FF2B5EF4-FFF2-40B4-BE49-F238E27FC236}">
                <a16:creationId xmlns:a16="http://schemas.microsoft.com/office/drawing/2014/main" xmlns="" id="{37300829-6F0C-72D3-8957-8CA9254CEC12}"/>
              </a:ext>
            </a:extLst>
          </p:cNvPr>
          <p:cNvSpPr txBox="1"/>
          <p:nvPr/>
        </p:nvSpPr>
        <p:spPr>
          <a:xfrm>
            <a:off x="544157" y="627133"/>
            <a:ext cx="153816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 este dependența de ecrane?</a:t>
            </a:r>
            <a:endParaRPr lang="ro-RO" altLang="en-US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CasetăText 12">
            <a:extLst>
              <a:ext uri="{FF2B5EF4-FFF2-40B4-BE49-F238E27FC236}">
                <a16:creationId xmlns:a16="http://schemas.microsoft.com/office/drawing/2014/main" xmlns="" id="{999F632C-E632-0CFD-905C-1398ECD44B3D}"/>
              </a:ext>
            </a:extLst>
          </p:cNvPr>
          <p:cNvSpPr txBox="1"/>
          <p:nvPr/>
        </p:nvSpPr>
        <p:spPr>
          <a:xfrm>
            <a:off x="575752" y="1877776"/>
            <a:ext cx="12149648" cy="6921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Dependența de ecrane, cunoscută și sub numele de </a:t>
            </a:r>
            <a:r>
              <a:rPr lang="vi-VN" alt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“dependență de tehnologie” </a:t>
            </a:r>
            <a:r>
              <a:rPr lang="vi-VN" alt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vi-VN" alt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“dependență de dispozitive”, </a:t>
            </a:r>
            <a:r>
              <a:rPr lang="vi-VN" alt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referă la comportamentul excesiv și nesănătos de a utiliza diferite dispozitive electronice</a:t>
            </a: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martphone-uri</a:t>
            </a:r>
            <a:endParaRPr lang="en-US" altLang="en-US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ablete</a:t>
            </a:r>
            <a:endParaRPr lang="en-US" altLang="en-US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omputere</a:t>
            </a: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Laptopuri</a:t>
            </a:r>
            <a:endParaRPr lang="en-US" altLang="en-US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elevizoare </a:t>
            </a:r>
            <a:endParaRPr lang="en-US" altLang="en-US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vi-VN" alt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ocuri video</a:t>
            </a:r>
            <a:endParaRPr lang="en-US" altLang="en-US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Este important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avem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echilibru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încât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putem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beneficia de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lucrurile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frumoase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 care le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oferă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viața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nu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ecranele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B5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8408" y="2400300"/>
            <a:ext cx="10138192" cy="52763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Nevoia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de a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petrece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din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ce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în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ce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mai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mult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timp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pe internet.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O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lipsă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pronunțată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de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interes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pentru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toate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activitățile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, cu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excepția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celor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legate de internet; 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0" i="0" dirty="0" err="1">
                <a:solidFill>
                  <a:srgbClr val="262262"/>
                </a:solidFill>
                <a:effectLst/>
                <a:latin typeface="Merriweather" panose="00000500000000000000" pitchFamily="2" charset="0"/>
              </a:rPr>
              <a:t>Întreruperea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utilizarii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poate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sa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duca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la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anxietate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depresie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gânduri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obsesive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despre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ceea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ce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se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întâmplă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pe internet.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Nevoia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de a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te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conecta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la internet din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ce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în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ce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mai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des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și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pentru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o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perioadă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de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timp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extinsă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în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comparație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cu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ceea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ce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ai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planificat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; 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Incapacitatea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de a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întrerupe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sau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a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ține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sub control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utilizarea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internetului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; 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Irosirea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timpului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în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activități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legate de internet.</a:t>
            </a:r>
          </a:p>
        </p:txBody>
      </p:sp>
      <p:sp>
        <p:nvSpPr>
          <p:cNvPr id="3" name="Freeform 3"/>
          <p:cNvSpPr/>
          <p:nvPr/>
        </p:nvSpPr>
        <p:spPr>
          <a:xfrm>
            <a:off x="11277600" y="2857500"/>
            <a:ext cx="6629400" cy="4572000"/>
          </a:xfrm>
          <a:custGeom>
            <a:avLst/>
            <a:gdLst/>
            <a:ahLst/>
            <a:cxnLst/>
            <a:rect l="l" t="t" r="r" b="b"/>
            <a:pathLst>
              <a:path w="5157465" h="3100926">
                <a:moveTo>
                  <a:pt x="0" y="0"/>
                </a:moveTo>
                <a:lnTo>
                  <a:pt x="5157465" y="0"/>
                </a:lnTo>
                <a:lnTo>
                  <a:pt x="5157465" y="3100926"/>
                </a:lnTo>
                <a:lnTo>
                  <a:pt x="0" y="310092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xmlns="" id="{F2F77B18-AD84-473A-03D2-BD20FF3D4C83}"/>
              </a:ext>
            </a:extLst>
          </p:cNvPr>
          <p:cNvSpPr txBox="1"/>
          <p:nvPr/>
        </p:nvSpPr>
        <p:spPr>
          <a:xfrm>
            <a:off x="696063" y="681634"/>
            <a:ext cx="15316200" cy="609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Cum </a:t>
            </a:r>
            <a:r>
              <a:rPr lang="en-US" sz="6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recunoști</a:t>
            </a: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dependența</a:t>
            </a: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de internet 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B5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03508" y="3473829"/>
            <a:ext cx="9054" cy="344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0"/>
              </a:lnSpc>
              <a:spcBef>
                <a:spcPct val="0"/>
              </a:spcBef>
            </a:pPr>
            <a:endParaRPr/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xmlns="" id="{27B0BC91-34F9-D79E-3711-0EB42CB94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08696"/>
            <a:ext cx="2555682" cy="1178304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9" name="CasetăText 8">
            <a:extLst>
              <a:ext uri="{FF2B5EF4-FFF2-40B4-BE49-F238E27FC236}">
                <a16:creationId xmlns:a16="http://schemas.microsoft.com/office/drawing/2014/main" xmlns="" id="{37300829-6F0C-72D3-8957-8CA9254CEC12}"/>
              </a:ext>
            </a:extLst>
          </p:cNvPr>
          <p:cNvSpPr txBox="1"/>
          <p:nvPr/>
        </p:nvSpPr>
        <p:spPr>
          <a:xfrm>
            <a:off x="544157" y="627133"/>
            <a:ext cx="129822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i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Simptomele</a:t>
            </a:r>
            <a:r>
              <a:rPr lang="en-US" sz="7200" b="1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dependenței</a:t>
            </a:r>
            <a:r>
              <a:rPr lang="en-US" sz="7200" b="1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7200" b="1" i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ecran</a:t>
            </a:r>
            <a:r>
              <a:rPr lang="en-US" sz="7200" b="1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pot include:</a:t>
            </a:r>
            <a:endParaRPr lang="en-US" sz="7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tăText 10">
            <a:extLst>
              <a:ext uri="{FF2B5EF4-FFF2-40B4-BE49-F238E27FC236}">
                <a16:creationId xmlns:a16="http://schemas.microsoft.com/office/drawing/2014/main" xmlns="" id="{9AE144DD-9042-DAE6-802A-AB67B4150DB8}"/>
              </a:ext>
            </a:extLst>
          </p:cNvPr>
          <p:cNvSpPr txBox="1"/>
          <p:nvPr/>
        </p:nvSpPr>
        <p:spPr>
          <a:xfrm>
            <a:off x="544157" y="2895172"/>
            <a:ext cx="11239680" cy="5666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en-US" sz="3200" dirty="0">
              <a:solidFill>
                <a:srgbClr val="2622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preocupare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constantă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intensă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ecrane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Utilizarea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compulsivă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dispozitivelor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digitale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chiar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necesar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Dificultatea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gestiona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petrecut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fața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acestora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Nevoia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renunța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activitățile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fizice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recreative.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Izolare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socială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Scăderea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performanței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școlare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xmlns="" id="{2258551E-34B6-2B7A-790F-9D295B35D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1913" y="1028700"/>
            <a:ext cx="6926087" cy="7543799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xmlns="" val="137753672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2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tăText 9">
            <a:extLst>
              <a:ext uri="{FF2B5EF4-FFF2-40B4-BE49-F238E27FC236}">
                <a16:creationId xmlns:a16="http://schemas.microsoft.com/office/drawing/2014/main" xmlns="" id="{371B75B5-3DA8-67A5-A378-1551E76E6C33}"/>
              </a:ext>
            </a:extLst>
          </p:cNvPr>
          <p:cNvSpPr txBox="1"/>
          <p:nvPr/>
        </p:nvSpPr>
        <p:spPr>
          <a:xfrm>
            <a:off x="706582" y="342900"/>
            <a:ext cx="1760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 se </a:t>
            </a:r>
            <a:r>
              <a:rPr lang="en-US" sz="6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întâmplă</a:t>
            </a: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stai</a:t>
            </a: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prea</a:t>
            </a: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6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ecran</a:t>
            </a: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xmlns="" id="{7D64B65C-D08B-A7C2-FE95-65EA00F65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58564"/>
            <a:ext cx="13417516" cy="8928436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xmlns="" id="{5FAF241B-0D19-CA5B-5A8E-396126326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04273"/>
            <a:ext cx="2554445" cy="11827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2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66076" y="5921337"/>
            <a:ext cx="2838591" cy="3801042"/>
          </a:xfrm>
          <a:custGeom>
            <a:avLst/>
            <a:gdLst/>
            <a:ahLst/>
            <a:cxnLst/>
            <a:rect l="l" t="t" r="r" b="b"/>
            <a:pathLst>
              <a:path w="2888286" h="3990724">
                <a:moveTo>
                  <a:pt x="0" y="0"/>
                </a:moveTo>
                <a:lnTo>
                  <a:pt x="2888286" y="0"/>
                </a:lnTo>
                <a:lnTo>
                  <a:pt x="2888286" y="3990724"/>
                </a:lnTo>
                <a:lnTo>
                  <a:pt x="0" y="399072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867400" y="5800724"/>
            <a:ext cx="6858000" cy="4114800"/>
          </a:xfrm>
          <a:custGeom>
            <a:avLst/>
            <a:gdLst/>
            <a:ahLst/>
            <a:cxnLst/>
            <a:rect l="l" t="t" r="r" b="b"/>
            <a:pathLst>
              <a:path w="6858000" h="4114800">
                <a:moveTo>
                  <a:pt x="0" y="0"/>
                </a:moveTo>
                <a:lnTo>
                  <a:pt x="6858000" y="0"/>
                </a:lnTo>
                <a:lnTo>
                  <a:pt x="6858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088132" y="5924801"/>
            <a:ext cx="3315650" cy="3866647"/>
          </a:xfrm>
          <a:custGeom>
            <a:avLst/>
            <a:gdLst/>
            <a:ahLst/>
            <a:cxnLst/>
            <a:rect l="l" t="t" r="r" b="b"/>
            <a:pathLst>
              <a:path w="3315650" h="3866647">
                <a:moveTo>
                  <a:pt x="0" y="0"/>
                </a:moveTo>
                <a:lnTo>
                  <a:pt x="3315650" y="0"/>
                </a:lnTo>
                <a:lnTo>
                  <a:pt x="3315650" y="3866648"/>
                </a:lnTo>
                <a:lnTo>
                  <a:pt x="0" y="38666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564621"/>
            <a:ext cx="15354300" cy="57593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78" b="1" spc="26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6000" b="1" spc="26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Strategii</a:t>
            </a:r>
            <a:r>
              <a:rPr lang="en-US" sz="6000" b="1" spc="26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6000" b="1" spc="26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diferite</a:t>
            </a:r>
            <a:r>
              <a:rPr lang="en-US" sz="6000" b="1" spc="26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6000" b="1" spc="26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pentru</a:t>
            </a:r>
            <a:r>
              <a:rPr lang="en-US" sz="6000" b="1" spc="26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a </a:t>
            </a:r>
            <a:r>
              <a:rPr lang="en-US" sz="6000" b="1" spc="26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preveni</a:t>
            </a:r>
            <a:r>
              <a:rPr lang="en-US" sz="6000" b="1" spc="26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6000" b="1" spc="26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dependența</a:t>
            </a:r>
            <a:r>
              <a:rPr lang="en-US" sz="6000" b="1" spc="26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de internet: </a:t>
            </a:r>
          </a:p>
          <a:p>
            <a:pPr algn="l">
              <a:lnSpc>
                <a:spcPts val="2974"/>
              </a:lnSpc>
            </a:pPr>
            <a:endParaRPr lang="en-US" sz="3278" b="1" spc="26" dirty="0">
              <a:solidFill>
                <a:srgbClr val="FFFFFF"/>
              </a:solidFill>
              <a:latin typeface="Times New Roman" panose="02020603050405020304" pitchFamily="18" charset="0"/>
              <a:ea typeface="Merriweather Bold"/>
              <a:cs typeface="Times New Roman" panose="02020603050405020304" pitchFamily="18" charset="0"/>
              <a:sym typeface="Merriweather Bold"/>
            </a:endParaRPr>
          </a:p>
          <a:p>
            <a:pPr algn="l">
              <a:lnSpc>
                <a:spcPct val="150000"/>
              </a:lnSpc>
            </a:pPr>
            <a:r>
              <a:rPr lang="en-US" sz="2599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1.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Stabilește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limite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clare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privind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utilizarea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internetului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2.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Practică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activități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vi-V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hobby-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uri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în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aer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liber,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fără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utilizarea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telefonului</a:t>
            </a:r>
            <a:endParaRPr lang="en-US" sz="2599" b="1" spc="20" dirty="0">
              <a:solidFill>
                <a:schemeClr val="bg1"/>
              </a:solidFill>
              <a:latin typeface="Times New Roman" panose="02020603050405020304" pitchFamily="18" charset="0"/>
              <a:ea typeface="Merriweather Bold"/>
              <a:cs typeface="Times New Roman" panose="02020603050405020304" pitchFamily="18" charset="0"/>
              <a:sym typeface="Merriweather Bold"/>
            </a:endParaRPr>
          </a:p>
          <a:p>
            <a:pPr algn="l">
              <a:lnSpc>
                <a:spcPct val="150000"/>
              </a:lnSpc>
            </a:pP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3.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Inițiază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cât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mai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des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interacțiuni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sociale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față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în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față</a:t>
            </a:r>
            <a:endParaRPr lang="en-US" sz="2599" b="1" spc="20" dirty="0">
              <a:solidFill>
                <a:schemeClr val="bg1"/>
              </a:solidFill>
              <a:latin typeface="Times New Roman" panose="02020603050405020304" pitchFamily="18" charset="0"/>
              <a:ea typeface="Merriweather Bold"/>
              <a:cs typeface="Times New Roman" panose="02020603050405020304" pitchFamily="18" charset="0"/>
              <a:sym typeface="Merriweather Bold"/>
            </a:endParaRPr>
          </a:p>
          <a:p>
            <a:pPr algn="l">
              <a:lnSpc>
                <a:spcPct val="150000"/>
              </a:lnSpc>
            </a:pP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4.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Stabilește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zone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sau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perioade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fără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tehnologie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/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ecrane</a:t>
            </a:r>
            <a:endParaRPr lang="en-US" sz="2599" b="1" spc="20" dirty="0">
              <a:solidFill>
                <a:schemeClr val="bg1"/>
              </a:solidFill>
              <a:latin typeface="Times New Roman" panose="02020603050405020304" pitchFamily="18" charset="0"/>
              <a:ea typeface="Merriweather Bold"/>
              <a:cs typeface="Times New Roman" panose="02020603050405020304" pitchFamily="18" charset="0"/>
              <a:sym typeface="Merriweather Bold"/>
            </a:endParaRPr>
          </a:p>
          <a:p>
            <a:pPr algn="l">
              <a:lnSpc>
                <a:spcPct val="150000"/>
              </a:lnSpc>
            </a:pP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5.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Discută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cu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adulții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de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referință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din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viața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ta 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despre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utilizarea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responsabilă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a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internetului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și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siguranța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online</a:t>
            </a: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xmlns="" id="{7623D58A-EB7C-A033-9D4A-CA38893B9E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098177"/>
            <a:ext cx="2554445" cy="11888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2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800" y="647700"/>
            <a:ext cx="16419467" cy="6326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  <a:spcBef>
                <a:spcPct val="0"/>
              </a:spcBef>
            </a:pPr>
            <a:r>
              <a:rPr lang="en-US" sz="6000" b="1" spc="2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Exercițiu</a:t>
            </a:r>
            <a:r>
              <a:rPr lang="en-US" sz="6000" b="1" spc="2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:  24 de ore </a:t>
            </a:r>
            <a:r>
              <a:rPr lang="en-US" sz="6000" b="1" spc="2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fără</a:t>
            </a:r>
            <a:r>
              <a:rPr lang="en-US" sz="6000" b="1" spc="2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6000" b="1" spc="2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ecrane</a:t>
            </a:r>
            <a:endParaRPr lang="en-US" sz="6000" b="1" spc="2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erriweather Bold"/>
              <a:cs typeface="Times New Roman" panose="02020603050405020304" pitchFamily="18" charset="0"/>
              <a:sym typeface="Merriweather Bold"/>
            </a:endParaRPr>
          </a:p>
          <a:p>
            <a:pPr algn="just">
              <a:lnSpc>
                <a:spcPts val="3000"/>
              </a:lnSpc>
              <a:spcBef>
                <a:spcPct val="0"/>
              </a:spcBef>
            </a:pPr>
            <a:endParaRPr lang="en-US" sz="2500" b="1" spc="20" dirty="0">
              <a:solidFill>
                <a:srgbClr val="FFFFFF"/>
              </a:solidFill>
              <a:latin typeface="Times New Roman" panose="02020603050405020304" pitchFamily="18" charset="0"/>
              <a:ea typeface="Merriweather Bold"/>
              <a:cs typeface="Times New Roman" panose="02020603050405020304" pitchFamily="18" charset="0"/>
              <a:sym typeface="Merriweather Bold"/>
            </a:endParaRPr>
          </a:p>
          <a:p>
            <a:pPr marL="342900" indent="-342900" algn="just">
              <a:lnSpc>
                <a:spcPts val="3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   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Această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provocare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se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concentrează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pe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crearea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unei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pauze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scurte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,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dar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de impact, de la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ecrane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. </a:t>
            </a:r>
          </a:p>
          <a:p>
            <a:pPr marL="342900" indent="-342900" algn="just">
              <a:lnSpc>
                <a:spcPts val="3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sz="2500" b="1" spc="20" dirty="0">
              <a:solidFill>
                <a:srgbClr val="FFFFFF"/>
              </a:solidFill>
              <a:latin typeface="Times New Roman" panose="02020603050405020304" pitchFamily="18" charset="0"/>
              <a:ea typeface="Merriweather Bold"/>
              <a:cs typeface="Times New Roman" panose="02020603050405020304" pitchFamily="18" charset="0"/>
              <a:sym typeface="Merriweather Bold"/>
            </a:endParaRPr>
          </a:p>
          <a:p>
            <a:pPr marL="342900" indent="-342900" algn="just">
              <a:lnSpc>
                <a:spcPts val="3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    </a:t>
            </a:r>
            <a:r>
              <a:rPr lang="en-US" sz="2500" b="1" spc="2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Cum se </a:t>
            </a:r>
            <a:r>
              <a:rPr lang="en-US" sz="2500" b="1" spc="2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aplică</a:t>
            </a:r>
            <a:r>
              <a:rPr lang="en-US" sz="2500" b="1" spc="2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acest</a:t>
            </a:r>
            <a:r>
              <a:rPr lang="en-US" sz="2500" b="1" spc="2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exercițiu</a:t>
            </a:r>
            <a:r>
              <a:rPr lang="en-US" sz="2500" b="1" spc="2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?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Alege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o zi (de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exemplu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, o zi de weekend)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pentru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provocarea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de 24 de ore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fără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ecrane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.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Informează-ți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prietenii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,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familia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și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colegii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despre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angajamentul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de a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petrece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o zi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fără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ecrane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,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astfel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încât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să-ți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poată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sprijini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efortul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.</a:t>
            </a:r>
          </a:p>
          <a:p>
            <a:pPr marL="342900" indent="-342900" algn="just">
              <a:lnSpc>
                <a:spcPts val="3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    </a:t>
            </a:r>
            <a:r>
              <a:rPr lang="en-US" sz="2500" b="1" spc="22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Definește-ți</a:t>
            </a:r>
            <a:r>
              <a:rPr lang="en-US" sz="2500" b="1" spc="22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ce</a:t>
            </a:r>
            <a:r>
              <a:rPr lang="en-US" sz="2500" b="1" spc="22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înseamnă</a:t>
            </a:r>
            <a:r>
              <a:rPr lang="en-US" sz="2500" b="1" spc="22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„</a:t>
            </a:r>
            <a:r>
              <a:rPr lang="en-US" sz="2500" b="1" spc="22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fără</a:t>
            </a:r>
            <a:r>
              <a:rPr lang="en-US" sz="2500" b="1" spc="22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ecrane</a:t>
            </a:r>
            <a:r>
              <a:rPr lang="en-US" sz="2500" b="1" spc="22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” </a:t>
            </a:r>
            <a:r>
              <a:rPr lang="en-US" sz="2500" b="1" spc="22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pentru</a:t>
            </a:r>
            <a:r>
              <a:rPr lang="en-US" sz="2500" b="1" spc="22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tine. 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De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obicei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, se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referă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la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deconectarea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de la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telefon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,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tabletă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, computer,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televizor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și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chiar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carte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electronică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. Se pot face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excepții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pentru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comunicarea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esențială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, de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exemplu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pentru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urgențe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. </a:t>
            </a:r>
          </a:p>
          <a:p>
            <a:pPr marL="342900" indent="-342900" algn="just">
              <a:lnSpc>
                <a:spcPts val="3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    </a:t>
            </a:r>
            <a:r>
              <a:rPr lang="en-US" sz="2500" b="1" spc="22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Crează-ți</a:t>
            </a:r>
            <a:r>
              <a:rPr lang="en-US" sz="2500" b="1" spc="22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o </a:t>
            </a:r>
            <a:r>
              <a:rPr lang="en-US" sz="2500" b="1" spc="22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listă</a:t>
            </a:r>
            <a:r>
              <a:rPr lang="en-US" sz="2500" b="1" spc="22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de </a:t>
            </a:r>
            <a:r>
              <a:rPr lang="en-US" sz="2500" b="1" spc="22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activități</a:t>
            </a:r>
            <a:r>
              <a:rPr lang="en-US" sz="2500" b="1" spc="22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de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făcut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în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timpul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zilei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fără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ecrane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si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implică-te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,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în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activitățile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offline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planificate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. </a:t>
            </a:r>
          </a:p>
          <a:p>
            <a:pPr marL="342900" indent="-342900" algn="just">
              <a:lnSpc>
                <a:spcPts val="3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   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Gândește-te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apoi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la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informațiile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obținute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,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dacă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te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-ai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simțit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mai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relaxat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,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mai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prezent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sau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mai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productiv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.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Scrie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într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-un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jurnal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despre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cum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te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-ai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simțit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fizic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și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mental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în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această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zi,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fără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ecrane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. </a:t>
            </a:r>
          </a:p>
          <a:p>
            <a:pPr marL="342900" indent="-342900" algn="just">
              <a:lnSpc>
                <a:spcPts val="3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    Decide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apoi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cât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de des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vei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petrece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timp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fără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ecrane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.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Poate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fi o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seară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pe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săptămână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sau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o zi de 24h pe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lună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. </a:t>
            </a:r>
          </a:p>
          <a:p>
            <a:pPr marL="342900" indent="-342900" algn="just">
              <a:lnSpc>
                <a:spcPts val="3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    </a:t>
            </a:r>
            <a:r>
              <a:rPr lang="en-US" sz="2500" b="1" spc="22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Împărtășește</a:t>
            </a:r>
            <a:r>
              <a:rPr lang="en-US" sz="2500" b="1" spc="22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experiența</a:t>
            </a:r>
            <a:r>
              <a:rPr lang="en-US" sz="2500" b="1" spc="22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cu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prietenii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și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familia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.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Încurajează-i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să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ți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se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alăture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pentru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a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experimenta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beneficiile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unei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zile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fără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ecrane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.</a:t>
            </a:r>
          </a:p>
          <a:p>
            <a:pPr algn="just">
              <a:lnSpc>
                <a:spcPts val="1047"/>
              </a:lnSpc>
              <a:spcBef>
                <a:spcPct val="0"/>
              </a:spcBef>
            </a:pPr>
            <a:endParaRPr lang="en-US" sz="2500" b="1" spc="22" dirty="0">
              <a:solidFill>
                <a:srgbClr val="FFFFFF"/>
              </a:solidFill>
              <a:latin typeface="Times New Roman" panose="02020603050405020304" pitchFamily="18" charset="0"/>
              <a:ea typeface="Merriweather Bold"/>
              <a:cs typeface="Times New Roman" panose="02020603050405020304" pitchFamily="18" charset="0"/>
              <a:sym typeface="Merriweather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590215" y="9401175"/>
            <a:ext cx="8515052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  <a:spcBef>
                <a:spcPct val="0"/>
              </a:spcBef>
            </a:pPr>
            <a:r>
              <a:rPr lang="en-US" sz="1500" b="1" spc="13" dirty="0" err="1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Sursa</a:t>
            </a:r>
            <a:r>
              <a:rPr lang="en-US" sz="1500" b="1" spc="13" dirty="0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: https://iadliber.erasmus.site/wp-content/uploads/2024/05/WP2.A2-IADliber-Survival-Kit-RO.pdf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C307BA65-4224-FEEB-308D-C0625B67B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6" y="8956998"/>
            <a:ext cx="2554445" cy="11949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2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38200" y="748180"/>
            <a:ext cx="8911480" cy="8229600"/>
          </a:xfrm>
          <a:custGeom>
            <a:avLst/>
            <a:gdLst/>
            <a:ahLst/>
            <a:cxnLst/>
            <a:rect l="l" t="t" r="r" b="b"/>
            <a:pathLst>
              <a:path w="8911480" h="8229600">
                <a:moveTo>
                  <a:pt x="0" y="0"/>
                </a:moveTo>
                <a:lnTo>
                  <a:pt x="8911480" y="0"/>
                </a:lnTo>
                <a:lnTo>
                  <a:pt x="891148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82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439400" y="2681255"/>
            <a:ext cx="7620000" cy="49244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1"/>
              </a:lnSpc>
            </a:pPr>
            <a:r>
              <a:rPr lang="en-US" sz="8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Ai </a:t>
            </a:r>
            <a:r>
              <a:rPr lang="en-US" sz="8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întrebări</a:t>
            </a:r>
            <a:r>
              <a:rPr lang="en-US" sz="8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?</a:t>
            </a:r>
          </a:p>
          <a:p>
            <a:pPr algn="ctr">
              <a:lnSpc>
                <a:spcPts val="4021"/>
              </a:lnSpc>
            </a:pPr>
            <a:r>
              <a:rPr lang="en-US" sz="2872" b="1" dirty="0">
                <a:solidFill>
                  <a:srgbClr val="FFFFFF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72" b="1" dirty="0" err="1">
                <a:solidFill>
                  <a:srgbClr val="FFFFFF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Adresează-te</a:t>
            </a:r>
            <a:r>
              <a:rPr lang="en-US" sz="2872" b="1" dirty="0">
                <a:solidFill>
                  <a:srgbClr val="FFFFFF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72" b="1" dirty="0" err="1">
                <a:solidFill>
                  <a:srgbClr val="FFFFFF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Părinților</a:t>
            </a:r>
            <a:r>
              <a:rPr lang="en-US" sz="2872" b="1" dirty="0">
                <a:solidFill>
                  <a:srgbClr val="FFFFFF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</a:t>
            </a:r>
            <a:r>
              <a:rPr lang="en-US" sz="2872" b="1" dirty="0" err="1">
                <a:solidFill>
                  <a:srgbClr val="FFFFFF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tăi</a:t>
            </a:r>
            <a:endParaRPr lang="en-US" sz="2872" b="1" dirty="0">
              <a:solidFill>
                <a:srgbClr val="FFFFFF"/>
              </a:solidFill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72" b="1" dirty="0" err="1">
                <a:solidFill>
                  <a:srgbClr val="FFFFFF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Psihologului</a:t>
            </a:r>
            <a:r>
              <a:rPr lang="en-US" sz="2872" b="1" dirty="0">
                <a:solidFill>
                  <a:srgbClr val="FFFFFF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</a:t>
            </a:r>
            <a:r>
              <a:rPr lang="en-US" sz="2872" b="1" dirty="0" err="1">
                <a:solidFill>
                  <a:srgbClr val="FFFFFF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școlii</a:t>
            </a:r>
            <a:endParaRPr lang="en-US" sz="2872" b="1" dirty="0">
              <a:solidFill>
                <a:srgbClr val="FFFFFF"/>
              </a:solidFill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72" b="1" dirty="0" err="1">
                <a:solidFill>
                  <a:srgbClr val="FFFFFF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Dirigintelui</a:t>
            </a:r>
            <a:endParaRPr lang="en-US" sz="2872" b="1" dirty="0">
              <a:solidFill>
                <a:srgbClr val="FFFFFF"/>
              </a:solidFill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72" b="1" dirty="0" err="1">
                <a:solidFill>
                  <a:srgbClr val="FFFFFF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Medicului</a:t>
            </a:r>
            <a:r>
              <a:rPr lang="en-US" sz="2872" b="1" dirty="0">
                <a:solidFill>
                  <a:srgbClr val="FFFFFF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de </a:t>
            </a:r>
            <a:r>
              <a:rPr lang="en-US" sz="2872" b="1" dirty="0" err="1">
                <a:solidFill>
                  <a:srgbClr val="FFFFFF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familie</a:t>
            </a:r>
            <a:r>
              <a:rPr lang="en-US" sz="2872" b="1" dirty="0">
                <a:solidFill>
                  <a:srgbClr val="FFFFFF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72" b="1" dirty="0" err="1">
                <a:solidFill>
                  <a:srgbClr val="FFFFFF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Oricărui</a:t>
            </a:r>
            <a:r>
              <a:rPr lang="en-US" sz="2872" b="1" dirty="0">
                <a:solidFill>
                  <a:srgbClr val="FFFFFF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</a:t>
            </a:r>
            <a:r>
              <a:rPr lang="en-US" sz="2872" b="1" dirty="0" err="1">
                <a:solidFill>
                  <a:srgbClr val="FFFFFF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profesionist</a:t>
            </a:r>
            <a:r>
              <a:rPr lang="en-US" sz="2872" b="1" dirty="0">
                <a:solidFill>
                  <a:srgbClr val="FFFFFF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din </a:t>
            </a:r>
            <a:r>
              <a:rPr lang="en-US" sz="2872" b="1" dirty="0" err="1">
                <a:solidFill>
                  <a:srgbClr val="FFFFFF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sănătate</a:t>
            </a:r>
            <a:endParaRPr lang="en-US" sz="2872" b="1" dirty="0">
              <a:solidFill>
                <a:srgbClr val="FFFFFF"/>
              </a:solidFill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xmlns="" id="{B8A0F55B-18C9-B161-5C21-81FD1D8B2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5" y="8977780"/>
            <a:ext cx="2554445" cy="11949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1D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467815" cy="10304255"/>
            <a:chOff x="0" y="0"/>
            <a:chExt cx="5957087" cy="137390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57062" cy="13738988"/>
            </a:xfrm>
            <a:custGeom>
              <a:avLst/>
              <a:gdLst/>
              <a:ahLst/>
              <a:cxnLst/>
              <a:rect l="l" t="t" r="r" b="b"/>
              <a:pathLst>
                <a:path w="5957062" h="13738988">
                  <a:moveTo>
                    <a:pt x="0" y="0"/>
                  </a:moveTo>
                  <a:lnTo>
                    <a:pt x="5957062" y="0"/>
                  </a:lnTo>
                  <a:lnTo>
                    <a:pt x="5957062" y="13738988"/>
                  </a:lnTo>
                  <a:lnTo>
                    <a:pt x="0" y="13738988"/>
                  </a:lnTo>
                  <a:close/>
                </a:path>
              </a:pathLst>
            </a:custGeom>
            <a:solidFill>
              <a:srgbClr val="262262"/>
            </a:solidFill>
          </p:spPr>
        </p:sp>
      </p:grpSp>
      <p:sp>
        <p:nvSpPr>
          <p:cNvPr id="4" name="TextBox 4"/>
          <p:cNvSpPr txBox="1"/>
          <p:nvPr/>
        </p:nvSpPr>
        <p:spPr>
          <a:xfrm rot="-5400000">
            <a:off x="16871772" y="8776422"/>
            <a:ext cx="1465213" cy="3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0"/>
              </a:lnSpc>
            </a:pPr>
            <a:r>
              <a:rPr lang="en-US" sz="1950" b="1" spc="17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insp.gov.ro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786186" y="7393400"/>
            <a:ext cx="5462234" cy="731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42"/>
              </a:lnSpc>
            </a:pPr>
            <a:r>
              <a:rPr lang="en-US" sz="4951" b="1" spc="45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Mulțumim.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076078" y="8573761"/>
            <a:ext cx="7081517" cy="708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40"/>
              </a:lnSpc>
            </a:pPr>
            <a:r>
              <a:rPr lang="en-US" sz="1200" spc="10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Adresa: str. Dr. Leonte Anastasievici nr. 1-3, sector 5, cod poștal 050463, București, România</a:t>
            </a:r>
          </a:p>
          <a:p>
            <a:pPr algn="l">
              <a:lnSpc>
                <a:spcPts val="1440"/>
              </a:lnSpc>
            </a:pPr>
            <a:r>
              <a:rPr lang="en-US" sz="1200" spc="10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Telefon secretariat: +4 0213 183 620, +4 0213 183 619</a:t>
            </a:r>
          </a:p>
          <a:p>
            <a:pPr algn="l">
              <a:lnSpc>
                <a:spcPts val="1440"/>
              </a:lnSpc>
            </a:pPr>
            <a:r>
              <a:rPr lang="en-US" sz="1200" spc="10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Fax: +4 0213 123 426</a:t>
            </a:r>
          </a:p>
          <a:p>
            <a:pPr algn="l">
              <a:lnSpc>
                <a:spcPts val="1440"/>
              </a:lnSpc>
            </a:pPr>
            <a:r>
              <a:rPr lang="en-US" sz="1200" spc="10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E-mail: directie.generala@insp.gov.ro</a:t>
            </a:r>
          </a:p>
        </p:txBody>
      </p:sp>
      <p:sp>
        <p:nvSpPr>
          <p:cNvPr id="7" name="Freeform 7"/>
          <p:cNvSpPr/>
          <p:nvPr/>
        </p:nvSpPr>
        <p:spPr>
          <a:xfrm>
            <a:off x="827873" y="872981"/>
            <a:ext cx="2808557" cy="1153080"/>
          </a:xfrm>
          <a:custGeom>
            <a:avLst/>
            <a:gdLst/>
            <a:ahLst/>
            <a:cxnLst/>
            <a:rect l="l" t="t" r="r" b="b"/>
            <a:pathLst>
              <a:path w="2808557" h="1153080">
                <a:moveTo>
                  <a:pt x="0" y="0"/>
                </a:moveTo>
                <a:lnTo>
                  <a:pt x="2808557" y="0"/>
                </a:lnTo>
                <a:lnTo>
                  <a:pt x="2808557" y="1153080"/>
                </a:lnTo>
                <a:lnTo>
                  <a:pt x="0" y="11530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" r="-16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083795" y="6523588"/>
            <a:ext cx="2768041" cy="2768041"/>
          </a:xfrm>
          <a:custGeom>
            <a:avLst/>
            <a:gdLst/>
            <a:ahLst/>
            <a:cxnLst/>
            <a:rect l="l" t="t" r="r" b="b"/>
            <a:pathLst>
              <a:path w="2768041" h="2768041">
                <a:moveTo>
                  <a:pt x="0" y="0"/>
                </a:moveTo>
                <a:lnTo>
                  <a:pt x="2768041" y="0"/>
                </a:lnTo>
                <a:lnTo>
                  <a:pt x="2768041" y="2768042"/>
                </a:lnTo>
                <a:lnTo>
                  <a:pt x="0" y="27680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34709" y="1046929"/>
            <a:ext cx="2799103" cy="755215"/>
          </a:xfrm>
          <a:custGeom>
            <a:avLst/>
            <a:gdLst/>
            <a:ahLst/>
            <a:cxnLst/>
            <a:rect l="l" t="t" r="r" b="b"/>
            <a:pathLst>
              <a:path w="2799103" h="755215">
                <a:moveTo>
                  <a:pt x="0" y="0"/>
                </a:moveTo>
                <a:lnTo>
                  <a:pt x="2799103" y="0"/>
                </a:lnTo>
                <a:lnTo>
                  <a:pt x="2799103" y="755215"/>
                </a:lnTo>
                <a:lnTo>
                  <a:pt x="0" y="7552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6" r="-36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660</Words>
  <Application>Microsoft Office PowerPoint</Application>
  <PresentationFormat>Custom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TT Rounds Condensed Bold</vt:lpstr>
      <vt:lpstr>Times New Roman</vt:lpstr>
      <vt:lpstr>TT Rounds Condensed</vt:lpstr>
      <vt:lpstr>Merriweather Bold</vt:lpstr>
      <vt:lpstr>Calibri</vt:lpstr>
      <vt:lpstr>Wingdings</vt:lpstr>
      <vt:lpstr>Merriweather</vt:lpstr>
      <vt:lpstr>DejaVu Serif Bold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ADOLESCENȚI</dc:title>
  <dc:creator>Admin</dc:creator>
  <cp:lastModifiedBy>User</cp:lastModifiedBy>
  <cp:revision>6</cp:revision>
  <dcterms:created xsi:type="dcterms:W3CDTF">2006-08-16T00:00:00Z</dcterms:created>
  <dcterms:modified xsi:type="dcterms:W3CDTF">2025-01-13T08:20:06Z</dcterms:modified>
  <dc:identifier>DAGUYZf3msw</dc:identifier>
</cp:coreProperties>
</file>