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60" r:id="rId2"/>
    <p:sldId id="264" r:id="rId3"/>
    <p:sldId id="268" r:id="rId4"/>
    <p:sldId id="266" r:id="rId5"/>
    <p:sldId id="265" r:id="rId6"/>
    <p:sldId id="267" r:id="rId7"/>
    <p:sldId id="269" r:id="rId8"/>
    <p:sldId id="271" r:id="rId9"/>
    <p:sldId id="272" r:id="rId10"/>
    <p:sldId id="282" r:id="rId11"/>
    <p:sldId id="283" r:id="rId12"/>
    <p:sldId id="279" r:id="rId13"/>
    <p:sldId id="284" r:id="rId14"/>
    <p:sldId id="285" r:id="rId15"/>
    <p:sldId id="286" r:id="rId16"/>
    <p:sldId id="281" r:id="rId17"/>
    <p:sldId id="280" r:id="rId18"/>
  </p:sldIdLst>
  <p:sldSz cx="9906000" cy="6858000" type="A4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814" autoAdjust="0"/>
    <p:restoredTop sz="95874" autoAdjust="0"/>
  </p:normalViewPr>
  <p:slideViewPr>
    <p:cSldViewPr snapToGrid="0">
      <p:cViewPr varScale="1">
        <p:scale>
          <a:sx n="103" d="100"/>
          <a:sy n="103" d="100"/>
        </p:scale>
        <p:origin x="-408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pPr/>
              <a:t>13.11.2024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5269-EDC6-4987-80B1-3FE477B340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062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=""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=""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=""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=""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=""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=""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=""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=""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=""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=""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=""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=""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=""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=""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=""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=""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=""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=""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=""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=""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=""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=""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=""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=""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=""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=""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=""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=""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=""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=""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=""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=""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=""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=""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=""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=""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=""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=""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=""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=""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=""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=""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=""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=""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=""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=""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=""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=""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=""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=""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=""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=""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=""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=""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=""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=""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=""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=""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=""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=""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=""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=""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=""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=""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=""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=""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=""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=""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=""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=""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=""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=""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=""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=""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=""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=""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=""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=""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=""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=""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=""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=""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=""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=""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=""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=""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=""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=""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=""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=""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=""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=""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=""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=""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=""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=""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=""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=""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=""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=""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=""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=""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=""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=""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=""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=""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=""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=""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=""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=""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=""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=""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=""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=""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=""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=""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=""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=""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=""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=""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=""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=""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=""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=""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=""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=""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=""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=""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=""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=""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=""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=""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=""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=""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=""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=""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=""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=""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=""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=""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=""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=""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=""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=""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=""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=""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=""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=""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=""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=""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pPr/>
              <a:t>13.11.2024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85E111-4B59-0FB0-2A5B-7471997990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8A2905-C1F8-163D-579C-910670DE2FC8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32AE0D3-2A4D-9AD7-34D1-A8489C64346B}"/>
              </a:ext>
            </a:extLst>
          </p:cNvPr>
          <p:cNvSpPr txBox="1"/>
          <p:nvPr/>
        </p:nvSpPr>
        <p:spPr>
          <a:xfrm>
            <a:off x="5496560" y="586696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71170A-13BD-A655-ABB1-6DD388543D4B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solidFill>
                  <a:schemeClr val="bg1"/>
                </a:solidFill>
              </a:rPr>
              <a:t>Ce este cancerul de col uterin (cancerul cervical)?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FFEAD2-20A0-3D60-0D26-CFE6BF4053D9}"/>
              </a:ext>
            </a:extLst>
          </p:cNvPr>
          <p:cNvSpPr txBox="1"/>
          <p:nvPr/>
        </p:nvSpPr>
        <p:spPr>
          <a:xfrm>
            <a:off x="3190019" y="1910513"/>
            <a:ext cx="6228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dirty="0">
                <a:solidFill>
                  <a:schemeClr val="bg1"/>
                </a:solidFill>
              </a:rPr>
              <a:t>Cancerul care apare în celulele colului uterin (partea inferioară a uterului care se conectează la vagin) din cauza înmulțirii necontrolate, haotice a unor celule anormale, cel mai frecvent în prezența virusului </a:t>
            </a:r>
            <a:r>
              <a:rPr lang="ro-RO" dirty="0" err="1">
                <a:solidFill>
                  <a:schemeClr val="bg1"/>
                </a:solidFill>
              </a:rPr>
              <a:t>papiloma</a:t>
            </a:r>
            <a:r>
              <a:rPr lang="ro-RO" dirty="0">
                <a:solidFill>
                  <a:schemeClr val="bg1"/>
                </a:solidFill>
              </a:rPr>
              <a:t> uman (HPV). </a:t>
            </a:r>
          </a:p>
          <a:p>
            <a:endParaRPr lang="ro-RO" dirty="0">
              <a:solidFill>
                <a:schemeClr val="bg1"/>
              </a:solidFill>
            </a:endParaRPr>
          </a:p>
          <a:p>
            <a:r>
              <a:rPr lang="ro-RO" dirty="0">
                <a:solidFill>
                  <a:schemeClr val="bg1"/>
                </a:solidFill>
              </a:rPr>
              <a:t>Vaccinarea împotriva HPV previne cancerul de col uterin!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04EB1B-1B90-5228-14C0-C8B850D22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522" y="3851232"/>
            <a:ext cx="1881235" cy="16250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9EC735E-A614-51B9-64F6-0B42BEE2E1ED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74330EC-A59C-6CAB-4442-B1AD62DB0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694" y="5886794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816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F38120-9E19-7A2C-1977-7570948F8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and person with green ribbons">
            <a:extLst>
              <a:ext uri="{FF2B5EF4-FFF2-40B4-BE49-F238E27FC236}">
                <a16:creationId xmlns="" xmlns:a16="http://schemas.microsoft.com/office/drawing/2014/main" id="{95550A94-F8E4-ECD1-9F85-C32D16299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6C1333-C7A2-A04E-CD4A-A4E6FB684C5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BCEC4C-A4B8-6EB7-C0C3-55EC3440AB72}"/>
              </a:ext>
            </a:extLst>
          </p:cNvPr>
          <p:cNvSpPr txBox="1"/>
          <p:nvPr/>
        </p:nvSpPr>
        <p:spPr>
          <a:xfrm>
            <a:off x="0" y="6193990"/>
            <a:ext cx="990599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B51DD3EA-D4D5-ABC9-5B92-328896B7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2837C452-E292-0E7C-58C6-7B43810DB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013E84-97A3-867B-BE05-30CA05094EF6}"/>
              </a:ext>
            </a:extLst>
          </p:cNvPr>
          <p:cNvSpPr txBox="1"/>
          <p:nvPr/>
        </p:nvSpPr>
        <p:spPr>
          <a:xfrm>
            <a:off x="5699758" y="3429000"/>
            <a:ext cx="4206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Informează-te!</a:t>
            </a:r>
          </a:p>
          <a:p>
            <a:pPr algn="ctr"/>
            <a:endParaRPr lang="ro-RO" sz="2400" b="1" dirty="0">
              <a:solidFill>
                <a:schemeClr val="tx2"/>
              </a:solidFill>
            </a:endParaRPr>
          </a:p>
          <a:p>
            <a:pPr algn="ctr"/>
            <a:r>
              <a:rPr lang="ro-RO" sz="2400" b="1" dirty="0">
                <a:solidFill>
                  <a:schemeClr val="tx2"/>
                </a:solidFill>
              </a:rPr>
              <a:t>Testează-te!</a:t>
            </a:r>
          </a:p>
          <a:p>
            <a:pPr algn="ctr"/>
            <a:endParaRPr lang="ro-RO" sz="2400" b="1" dirty="0">
              <a:solidFill>
                <a:schemeClr val="tx2"/>
              </a:solidFill>
            </a:endParaRPr>
          </a:p>
          <a:p>
            <a:pPr algn="ctr"/>
            <a:r>
              <a:rPr lang="ro-RO" sz="2400" b="1" dirty="0">
                <a:solidFill>
                  <a:schemeClr val="tx2"/>
                </a:solidFill>
              </a:rPr>
              <a:t>Vaccinează-te!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6C17934-BF88-5306-C085-EC7F8FBE64A1}"/>
              </a:ext>
            </a:extLst>
          </p:cNvPr>
          <p:cNvSpPr txBox="1"/>
          <p:nvPr/>
        </p:nvSpPr>
        <p:spPr>
          <a:xfrm>
            <a:off x="4871720" y="1382494"/>
            <a:ext cx="5034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tx2"/>
                </a:solidFill>
              </a:rPr>
              <a:t>Cancerul de col uterin poate fi eliminat ca problemă de sănătate publică!</a:t>
            </a:r>
          </a:p>
        </p:txBody>
      </p:sp>
    </p:spTree>
    <p:extLst>
      <p:ext uri="{BB962C8B-B14F-4D97-AF65-F5344CB8AC3E}">
        <p14:creationId xmlns="" xmlns:p14="http://schemas.microsoft.com/office/powerpoint/2010/main" val="91428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9463" y="111760"/>
            <a:ext cx="6039017" cy="586943"/>
          </a:xfrm>
        </p:spPr>
        <p:txBody>
          <a:bodyPr>
            <a:noAutofit/>
          </a:bodyPr>
          <a:lstStyle/>
          <a:p>
            <a:pPr algn="ctr"/>
            <a:r>
              <a:rPr lang="pt-BR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</a:t>
            </a:r>
            <a: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acțiune pentru eliminarea cancerului de col uterin </a:t>
            </a:r>
            <a:b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o-RO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1579" y="900935"/>
            <a:ext cx="3001055" cy="310426"/>
          </a:xfrm>
        </p:spPr>
        <p:txBody>
          <a:bodyPr/>
          <a:lstStyle/>
          <a:p>
            <a:r>
              <a:rPr lang="ro-RO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ce apare cancerul de </a:t>
            </a:r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 </a:t>
            </a:r>
            <a:r>
              <a:rPr lang="ro-RO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uterin?</a:t>
            </a:r>
          </a:p>
          <a:p>
            <a:endParaRPr lang="ro-RO" sz="1000" b="1" dirty="0"/>
          </a:p>
          <a:p>
            <a:endParaRPr lang="ro-RO" sz="200" b="1" dirty="0"/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Peste 95% din cazurile de cancer de col uterin sunt cauzate de infecția cu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virusul </a:t>
            </a:r>
            <a:r>
              <a:rPr lang="ro-RO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papiloma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uman (HPV)</a:t>
            </a: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un virus care infectează epiderma și mucoasele.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Peste 80% dintre persoanele active sexual se vor infecta cel puțin o dată cu HPV de-a lungul vieții. În peste 90% din cazuri infecția cu HPV este tranzitorie, adică se vindecă  spontan prin activitatea sistemului imunitar care produce anticorpi specifici de tip.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o-RO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Persistența timp de 1-2 ani a acelorași tipuri HPV cu risc înalt crește riscul de a dezvolta </a:t>
            </a:r>
            <a:r>
              <a:rPr lang="ro-RO" sz="14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precancer</a:t>
            </a:r>
            <a:r>
              <a:rPr lang="ro-RO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sau cancer de col, ceea ce se întâmplă la aproximativ 10% dintre cazurile de infecție HPV.</a:t>
            </a:r>
          </a:p>
        </p:txBody>
      </p:sp>
      <p:sp>
        <p:nvSpPr>
          <p:cNvPr id="9" name="Rectangle 8"/>
          <p:cNvSpPr/>
          <p:nvPr/>
        </p:nvSpPr>
        <p:spPr>
          <a:xfrm>
            <a:off x="-35242" y="4415131"/>
            <a:ext cx="2865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o-RO" sz="1400" dirty="0">
                <a:solidFill>
                  <a:srgbClr val="262262"/>
                </a:solidFill>
              </a:rPr>
              <a:t>	</a:t>
            </a:r>
            <a:r>
              <a:rPr lang="vi-VN" sz="1400" b="1" dirty="0">
                <a:solidFill>
                  <a:schemeClr val="bg1"/>
                </a:solidFill>
              </a:rPr>
              <a:t>Cancerul de col uterin este unul dintre cele mai frecvente tipuri de cancer și cauze de deces prin cancer la femei la nivel global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3375" y="924506"/>
            <a:ext cx="360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Ce poți face ca să te </a:t>
            </a:r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protejezi</a:t>
            </a:r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1912613"/>
            <a:ext cx="302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400" b="1" dirty="0">
                <a:solidFill>
                  <a:schemeClr val="bg1"/>
                </a:solidFill>
              </a:rPr>
              <a:t>Cancerul de col uterin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poate fi prevenit</a:t>
            </a:r>
            <a:r>
              <a:rPr lang="ro-RO" sz="1400" b="1" dirty="0">
                <a:solidFill>
                  <a:schemeClr val="bg1"/>
                </a:solidFill>
              </a:rPr>
              <a:t> prin vaccinare împotriva HPV şi screening și </a:t>
            </a:r>
            <a:r>
              <a:rPr lang="ro-RO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 poate vindeca </a:t>
            </a:r>
            <a:r>
              <a:rPr lang="ro-RO" sz="1400" b="1" dirty="0">
                <a:solidFill>
                  <a:schemeClr val="bg1"/>
                </a:solidFill>
              </a:rPr>
              <a:t>dacă este depistat la timp și tratat adecvat.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87" y="6376987"/>
            <a:ext cx="2677104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13" y="5946873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2963"/>
            <a:ext cx="1066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61" y="95753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Ce este cancerul de col uterin?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85E111-4B59-0FB0-2A5B-7471997990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107" y="1674551"/>
            <a:ext cx="2392973" cy="2687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58E2B-22E0-AC7D-15E6-A589D9B5EF3B}"/>
              </a:ext>
            </a:extLst>
          </p:cNvPr>
          <p:cNvSpPr txBox="1"/>
          <p:nvPr/>
        </p:nvSpPr>
        <p:spPr>
          <a:xfrm>
            <a:off x="6299201" y="3991280"/>
            <a:ext cx="3129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 gândul la sănătatea ta și a fetiței tale, acționează acum</a:t>
            </a:r>
            <a:r>
              <a:rPr lang="vi-VN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!</a:t>
            </a:r>
            <a:endParaRPr lang="ro-R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Informează-te!</a:t>
            </a: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bg1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Testează-te!</a:t>
            </a:r>
          </a:p>
          <a:p>
            <a:pPr algn="ctr">
              <a:tabLst>
                <a:tab pos="230188" algn="l"/>
              </a:tabLst>
            </a:pPr>
            <a:endParaRPr lang="ro-RO" b="1" dirty="0">
              <a:solidFill>
                <a:schemeClr val="bg1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b="1" dirty="0">
                <a:solidFill>
                  <a:schemeClr val="bg1"/>
                </a:solidFill>
              </a:rPr>
              <a:t>Vaccinează-te!</a:t>
            </a:r>
          </a:p>
        </p:txBody>
      </p:sp>
    </p:spTree>
    <p:extLst>
      <p:ext uri="{BB962C8B-B14F-4D97-AF65-F5344CB8AC3E}">
        <p14:creationId xmlns="" xmlns:p14="http://schemas.microsoft.com/office/powerpoint/2010/main" val="402963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ibbon with white flowers and butterflies&#10;&#10;Description automatically generated">
            <a:extLst>
              <a:ext uri="{FF2B5EF4-FFF2-40B4-BE49-F238E27FC236}">
                <a16:creationId xmlns="" xmlns:a16="http://schemas.microsoft.com/office/drawing/2014/main" id="{E410FFE5-BB1F-6250-95D4-0BD36D7DD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0"/>
            <a:ext cx="9906000" cy="6142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C38F2B-57C5-E4FA-C17E-18CBF6F7F5AD}"/>
              </a:ext>
            </a:extLst>
          </p:cNvPr>
          <p:cNvSpPr txBox="1"/>
          <p:nvPr/>
        </p:nvSpPr>
        <p:spPr>
          <a:xfrm>
            <a:off x="3058160" y="2623546"/>
            <a:ext cx="6847840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 România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vaccinarea 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împotriva</a:t>
            </a:r>
            <a:r>
              <a:rPr lang="en-US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HPV:</a:t>
            </a:r>
          </a:p>
          <a:p>
            <a:pPr marL="51435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Este GRATUITĂ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kern="100" dirty="0" err="1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fete 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şi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băieţi</a:t>
            </a:r>
            <a:r>
              <a:rPr lang="en-US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între 11 ani și 19 ani</a:t>
            </a:r>
            <a:endParaRPr lang="ro-RO" sz="2000" b="1" kern="100" dirty="0">
              <a:solidFill>
                <a:schemeClr val="tx2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Este COMPENSATĂ 50%</a:t>
            </a:r>
            <a:r>
              <a:rPr lang="en-US" sz="2000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kern="100" dirty="0" err="1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femei</a:t>
            </a:r>
            <a:r>
              <a:rPr lang="ro-RO" sz="2000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2000" b="1" kern="1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en-US" sz="2000" b="1" kern="100" dirty="0" err="1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ntre</a:t>
            </a:r>
            <a:r>
              <a:rPr lang="ro-RO" sz="2000" b="1" kern="100" dirty="0">
                <a:solidFill>
                  <a:schemeClr val="tx2"/>
                </a:solidFill>
                <a:effectLst/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19 ani și 45 ani </a:t>
            </a:r>
            <a:endParaRPr lang="en-US" sz="2000" b="1" kern="100" dirty="0">
              <a:solidFill>
                <a:schemeClr val="tx2"/>
              </a:solidFill>
              <a:effectLst/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E7F591-75FD-ADE4-7477-0971C4A928A1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30CB32-7CB2-B9B3-BB15-DDC2480B0B2E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8E2D3A6D-6693-0ADA-AF9E-05F41B43F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5E4915C9-A830-1350-F961-3F08703E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252DB3-6DBA-74BF-0FC7-FC1C508B2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865087"/>
            <a:ext cx="3048006" cy="1953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09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E0F916-9899-3AB0-55DB-B264FCCF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tor holding a blue ribbon&#10;&#10;Description automatically generated">
            <a:extLst>
              <a:ext uri="{FF2B5EF4-FFF2-40B4-BE49-F238E27FC236}">
                <a16:creationId xmlns="" xmlns:a16="http://schemas.microsoft.com/office/drawing/2014/main" id="{D4E399F8-D777-4581-B5B3-D1300B37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911033"/>
            <a:ext cx="7159530" cy="4715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F5BC6D-A9FA-8C80-8DCE-2C8FAAA02EF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8FB4AE-FCA9-DAAE-361C-1069D21819CB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91D67B6D-788A-871F-B8EE-CA1C0D51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529894D5-3172-CAF9-FEAE-77C84BA0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3C702D-17C4-8FC1-3C88-572B3A353F1B}"/>
              </a:ext>
            </a:extLst>
          </p:cNvPr>
          <p:cNvSpPr txBox="1"/>
          <p:nvPr/>
        </p:nvSpPr>
        <p:spPr>
          <a:xfrm>
            <a:off x="0" y="5429549"/>
            <a:ext cx="990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300" b="1" dirty="0">
                <a:solidFill>
                  <a:schemeClr val="tx2"/>
                </a:solidFill>
              </a:rPr>
              <a:t>Sunt medic și aleg să mă implic activ în lupta împotriva cancerului de col uterin!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71ABC2-3073-F4CB-B705-A36FA7AFA680}"/>
              </a:ext>
            </a:extLst>
          </p:cNvPr>
          <p:cNvSpPr txBox="1"/>
          <p:nvPr/>
        </p:nvSpPr>
        <p:spPr>
          <a:xfrm>
            <a:off x="5532120" y="1976111"/>
            <a:ext cx="4240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Cu gândul la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Informez!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Testez!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Vaccinez!</a:t>
            </a:r>
          </a:p>
        </p:txBody>
      </p:sp>
    </p:spTree>
    <p:extLst>
      <p:ext uri="{BB962C8B-B14F-4D97-AF65-F5344CB8AC3E}">
        <p14:creationId xmlns="" xmlns:p14="http://schemas.microsoft.com/office/powerpoint/2010/main" val="350558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658A6AA-2674-A460-AE81-4367E3D2C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ibbon with a cartoon character&#10;&#10;Description automatically generated">
            <a:extLst>
              <a:ext uri="{FF2B5EF4-FFF2-40B4-BE49-F238E27FC236}">
                <a16:creationId xmlns="" xmlns:a16="http://schemas.microsoft.com/office/drawing/2014/main" id="{B7C919A7-ABFD-A7E5-E253-BE9DFDEB2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75"/>
            <a:ext cx="9792119" cy="5052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7C11D8-F078-4FA0-BFBA-C501B5B9B949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20E7EA-9CD2-1214-F8A6-F154768B6E9E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E18837AD-3A07-D8A6-FC39-94B8B8BF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9F135F0B-2D6B-85BE-0129-60016F2D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7EFD41-7F00-1FB8-A005-3CEF0089A879}"/>
              </a:ext>
            </a:extLst>
          </p:cNvPr>
          <p:cNvSpPr txBox="1"/>
          <p:nvPr/>
        </p:nvSpPr>
        <p:spPr>
          <a:xfrm>
            <a:off x="0" y="5429549"/>
            <a:ext cx="9905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300" b="1" dirty="0">
                <a:solidFill>
                  <a:schemeClr val="tx2"/>
                </a:solidFill>
              </a:rPr>
              <a:t>Sunt medic și aleg să mă implic activ în lupta împotriva cancerului de col uterin!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A003A9-E876-47FD-D9FC-A487D7BA442A}"/>
              </a:ext>
            </a:extLst>
          </p:cNvPr>
          <p:cNvSpPr txBox="1"/>
          <p:nvPr/>
        </p:nvSpPr>
        <p:spPr>
          <a:xfrm>
            <a:off x="5731035" y="990079"/>
            <a:ext cx="40610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Cu gândul la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Informez!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Testez!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Vaccinez!</a:t>
            </a:r>
          </a:p>
        </p:txBody>
      </p:sp>
    </p:spTree>
    <p:extLst>
      <p:ext uri="{BB962C8B-B14F-4D97-AF65-F5344CB8AC3E}">
        <p14:creationId xmlns="" xmlns:p14="http://schemas.microsoft.com/office/powerpoint/2010/main" val="1450467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DEC032-1351-0C63-6620-1D6A85DCB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butterflies flying&#10;&#10;Description automatically generated">
            <a:extLst>
              <a:ext uri="{FF2B5EF4-FFF2-40B4-BE49-F238E27FC236}">
                <a16:creationId xmlns="" xmlns:a16="http://schemas.microsoft.com/office/drawing/2014/main" id="{D8E3447B-13FA-24A0-CFE4-6263745E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073" y="1162339"/>
            <a:ext cx="3428226" cy="452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374CD1-1220-4BA5-0C9A-08CD0AF35E5C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8E3122-A021-8DC7-786B-410AA5FB0E95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BF15D784-037D-75F7-AB2F-DBCF2114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797DB500-A2A8-3117-E9A2-8029FFCD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1F8281-515C-CBE9-10F4-9AAB9D1E953A}"/>
              </a:ext>
            </a:extLst>
          </p:cNvPr>
          <p:cNvSpPr txBox="1"/>
          <p:nvPr/>
        </p:nvSpPr>
        <p:spPr>
          <a:xfrm>
            <a:off x="0" y="5429549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Sunt mamă și am grija de tine! Sunt femeie și am grijă și de mine!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0596DD-3596-415B-5E21-5D2DCB36D181}"/>
              </a:ext>
            </a:extLst>
          </p:cNvPr>
          <p:cNvSpPr txBox="1"/>
          <p:nvPr/>
        </p:nvSpPr>
        <p:spPr>
          <a:xfrm>
            <a:off x="5448987" y="1346847"/>
            <a:ext cx="4061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Cu gândul la sănătatea ta și a fetiței tale, acționează </a:t>
            </a:r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ACUM</a:t>
            </a:r>
            <a:r>
              <a:rPr lang="vi-VN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!</a:t>
            </a:r>
            <a:endParaRPr lang="ro-RO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Informează-te!</a:t>
            </a: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Testează-te!</a:t>
            </a:r>
          </a:p>
          <a:p>
            <a:pPr algn="ctr">
              <a:tabLst>
                <a:tab pos="230188" algn="l"/>
              </a:tabLst>
            </a:pPr>
            <a:endParaRPr lang="ro-RO" sz="24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400" b="1" dirty="0">
                <a:solidFill>
                  <a:schemeClr val="tx2"/>
                </a:solidFill>
              </a:rPr>
              <a:t>Vaccinează-te!</a:t>
            </a:r>
          </a:p>
        </p:txBody>
      </p:sp>
      <p:pic>
        <p:nvPicPr>
          <p:cNvPr id="5" name="Picture 4" descr="A silhouette of a person's head&#10;&#10;Description automatically generated">
            <a:extLst>
              <a:ext uri="{FF2B5EF4-FFF2-40B4-BE49-F238E27FC236}">
                <a16:creationId xmlns="" xmlns:a16="http://schemas.microsoft.com/office/drawing/2014/main" id="{A6DEB1E8-05F0-B35A-DD79-63F9EC705C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57" y="1162339"/>
            <a:ext cx="3048006" cy="3965456"/>
          </a:xfrm>
          <a:prstGeom prst="rect">
            <a:avLst/>
          </a:prstGeom>
        </p:spPr>
      </p:pic>
      <p:pic>
        <p:nvPicPr>
          <p:cNvPr id="10" name="Picture 9" descr="A silhouette of a person's head&#10;&#10;Description automatically generated">
            <a:extLst>
              <a:ext uri="{FF2B5EF4-FFF2-40B4-BE49-F238E27FC236}">
                <a16:creationId xmlns="" xmlns:a16="http://schemas.microsoft.com/office/drawing/2014/main" id="{9DDDD052-BEF1-CA4F-A7A6-E2751FF88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4" y="1993685"/>
            <a:ext cx="3048006" cy="3413767"/>
          </a:xfrm>
          <a:prstGeom prst="rect">
            <a:avLst/>
          </a:prstGeom>
        </p:spPr>
      </p:pic>
      <p:pic>
        <p:nvPicPr>
          <p:cNvPr id="18" name="Picture 17" descr="A blue ribbon on a black background&#10;&#10;Description automatically generated">
            <a:extLst>
              <a:ext uri="{FF2B5EF4-FFF2-40B4-BE49-F238E27FC236}">
                <a16:creationId xmlns="" xmlns:a16="http://schemas.microsoft.com/office/drawing/2014/main" id="{37C17BFB-F4F5-C37C-2312-7E13899616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4" y="4019895"/>
            <a:ext cx="5303520" cy="1546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86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D1006A-23EB-4C85-CCE7-846F72F9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tterflies flying&#10;&#10;Description automatically generated">
            <a:extLst>
              <a:ext uri="{FF2B5EF4-FFF2-40B4-BE49-F238E27FC236}">
                <a16:creationId xmlns="" xmlns:a16="http://schemas.microsoft.com/office/drawing/2014/main" id="{B6AF95EB-FDB2-793F-C6CB-4069418A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999">
            <a:off x="-793936" y="475847"/>
            <a:ext cx="3182172" cy="392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D55769-3339-15D6-77B2-8A46BACC77F4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E56FC3-685A-1ED9-2124-4B51AD0242F6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63E875FF-8DBE-F1E4-3098-C6D797EF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154206BD-65E6-557B-155C-A931699A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4" y="6193990"/>
            <a:ext cx="166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882B732-DB97-F38A-F9E3-2EB60CA74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6017536"/>
              </p:ext>
            </p:extLst>
          </p:nvPr>
        </p:nvGraphicFramePr>
        <p:xfrm>
          <a:off x="548345" y="3234496"/>
          <a:ext cx="8512025" cy="1615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694">
                  <a:extLst>
                    <a:ext uri="{9D8B030D-6E8A-4147-A177-3AD203B41FA5}">
                      <a16:colId xmlns="" xmlns:a16="http://schemas.microsoft.com/office/drawing/2014/main" val="2271937361"/>
                    </a:ext>
                  </a:extLst>
                </a:gridCol>
                <a:gridCol w="2359939">
                  <a:extLst>
                    <a:ext uri="{9D8B030D-6E8A-4147-A177-3AD203B41FA5}">
                      <a16:colId xmlns="" xmlns:a16="http://schemas.microsoft.com/office/drawing/2014/main" val="274763474"/>
                    </a:ext>
                  </a:extLst>
                </a:gridCol>
                <a:gridCol w="5112392">
                  <a:extLst>
                    <a:ext uri="{9D8B030D-6E8A-4147-A177-3AD203B41FA5}">
                      <a16:colId xmlns="" xmlns:a16="http://schemas.microsoft.com/office/drawing/2014/main" val="370236406"/>
                    </a:ext>
                  </a:extLst>
                </a:gridCol>
              </a:tblGrid>
              <a:tr h="391372">
                <a:tc gridSpan="3"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Femei 25-65 ani la risc mediu 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983507"/>
                  </a:ext>
                </a:extLst>
              </a:tr>
              <a:tr h="3060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25-29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Screening de rutină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O dată la 3 ani pentru femeile cu test HPV negativ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377442"/>
                  </a:ext>
                </a:extLst>
              </a:tr>
              <a:tr h="3031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30-65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Screening de rutină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O dată la 5 ani pentru femeile cu test HPV negativ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855159"/>
                  </a:ext>
                </a:extLst>
              </a:tr>
              <a:tr h="27987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25-65 ani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test HPV la 12 luni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peste 12 luni după un test HPV pozitiv cu citologie negativă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452129"/>
                  </a:ext>
                </a:extLst>
              </a:tr>
              <a:tr h="334949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Repetare test HPV la 3 luni</a:t>
                      </a:r>
                      <a:endParaRPr lang="ro-RO" sz="1400" dirty="0">
                        <a:solidFill>
                          <a:schemeClr val="tx2"/>
                        </a:solidFill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Test nesatisfăcător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1960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DB72007-75D5-1935-3AF2-1141A29F5311}"/>
              </a:ext>
            </a:extLst>
          </p:cNvPr>
          <p:cNvSpPr txBox="1"/>
          <p:nvPr/>
        </p:nvSpPr>
        <p:spPr>
          <a:xfrm>
            <a:off x="2468880" y="1041253"/>
            <a:ext cx="7181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SCREENING-UL </a:t>
            </a:r>
          </a:p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pentru prevenirea și depistarea precoce a cancerului de col uterin</a:t>
            </a:r>
            <a:endParaRPr lang="ro-RO" sz="2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6720967-4736-9E80-CDF8-F9BF830287AF}"/>
              </a:ext>
            </a:extLst>
          </p:cNvPr>
          <p:cNvSpPr txBox="1"/>
          <p:nvPr/>
        </p:nvSpPr>
        <p:spPr>
          <a:xfrm>
            <a:off x="2470177" y="1702140"/>
            <a:ext cx="705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SCREENING-UL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reprezintă testarea periodică, la intervale regulate a tuturor femeilor din grupa de vârstă la risc (25 -65 ani) pentru a depista dacă au leziuni pre-canceroase.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Leziunile pre-canceroase, depistate precoce, pot fi tratate şi astfel nu vor mai evolua malign, prevenind apariția  cancerului de col uterin!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</a:t>
            </a:r>
            <a:r>
              <a:rPr lang="ro-RO" sz="1200" dirty="0" err="1">
                <a:solidFill>
                  <a:schemeClr val="tx2"/>
                </a:solidFill>
                <a:latin typeface="+mj-lt"/>
              </a:rPr>
              <a:t>ul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 pentru cancerul de col uterin trebuie început la vârsta de 25 de ani.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Dacă testul este negativ, testarea trebuie repetată periodic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.</a:t>
            </a:r>
            <a:endParaRPr lang="ro-RO" sz="1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10" descr="A silhouette of a person's head&#10;&#10;Description automatically generated">
            <a:extLst>
              <a:ext uri="{FF2B5EF4-FFF2-40B4-BE49-F238E27FC236}">
                <a16:creationId xmlns="" xmlns:a16="http://schemas.microsoft.com/office/drawing/2014/main" id="{4D90BB4A-B047-AEC1-A6C7-0C24C348B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75" y="4372927"/>
            <a:ext cx="1565963" cy="2037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0FE1E6-9B99-C8D0-2A0D-DF2B2C4FEABE}"/>
              </a:ext>
            </a:extLst>
          </p:cNvPr>
          <p:cNvSpPr txBox="1"/>
          <p:nvPr/>
        </p:nvSpPr>
        <p:spPr>
          <a:xfrm>
            <a:off x="1021203" y="5223515"/>
            <a:ext cx="7566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Tu </a:t>
            </a:r>
            <a:r>
              <a:rPr lang="ro-RO" sz="2000" b="1" dirty="0" err="1">
                <a:solidFill>
                  <a:schemeClr val="tx2"/>
                </a:solidFill>
              </a:rPr>
              <a:t>Tu</a:t>
            </a:r>
            <a:r>
              <a:rPr lang="ro-RO" sz="2000" b="1" dirty="0">
                <a:solidFill>
                  <a:schemeClr val="tx2"/>
                </a:solidFill>
              </a:rPr>
              <a:t> te-ai programat pentru testul screening pentru cancerul de col uterin?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AEB6DE-6138-5AF3-3C70-782B6AA300ED}"/>
              </a:ext>
            </a:extLst>
          </p:cNvPr>
          <p:cNvSpPr txBox="1"/>
          <p:nvPr/>
        </p:nvSpPr>
        <p:spPr>
          <a:xfrm>
            <a:off x="4008254" y="4837528"/>
            <a:ext cx="49501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00" i="1" dirty="0"/>
              <a:t>OMS 3735/2024 </a:t>
            </a:r>
            <a:r>
              <a:rPr lang="sv-SE" sz="1000" i="1" dirty="0"/>
              <a:t>Metodologia de screening pentru cancerul de col uterin, din 28.06.2024</a:t>
            </a:r>
            <a:endParaRPr lang="ro-RO" sz="1000" i="1" dirty="0"/>
          </a:p>
        </p:txBody>
      </p:sp>
    </p:spTree>
    <p:extLst>
      <p:ext uri="{BB962C8B-B14F-4D97-AF65-F5344CB8AC3E}">
        <p14:creationId xmlns="" xmlns:p14="http://schemas.microsoft.com/office/powerpoint/2010/main" val="16671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976369-5118-7728-3401-B880A48E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butterflies flying&#10;&#10;Description automatically generated">
            <a:extLst>
              <a:ext uri="{FF2B5EF4-FFF2-40B4-BE49-F238E27FC236}">
                <a16:creationId xmlns="" xmlns:a16="http://schemas.microsoft.com/office/drawing/2014/main" id="{BFC61A4E-ABB4-8823-26DD-09703713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0999">
            <a:off x="-793936" y="475847"/>
            <a:ext cx="3182172" cy="392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E4BC85-B8DE-7977-A4CF-CDDB705D47C1}"/>
              </a:ext>
            </a:extLst>
          </p:cNvPr>
          <p:cNvSpPr txBox="1"/>
          <p:nvPr/>
        </p:nvSpPr>
        <p:spPr>
          <a:xfrm>
            <a:off x="0" y="0"/>
            <a:ext cx="99060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17E85E-7B64-D86E-2C6B-EA478FB24FE5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23356BD3-998A-1DE5-0650-F26B569B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="" xmlns:a16="http://schemas.microsoft.com/office/drawing/2014/main" id="{5D551952-16BA-2B1A-C445-A046A59A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234" y="6193990"/>
            <a:ext cx="16641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DA8CB45-C881-06CC-0DA8-DD0CB1FD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5753728"/>
              </p:ext>
            </p:extLst>
          </p:nvPr>
        </p:nvGraphicFramePr>
        <p:xfrm>
          <a:off x="109425" y="3140909"/>
          <a:ext cx="8912653" cy="210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0774">
                  <a:extLst>
                    <a:ext uri="{9D8B030D-6E8A-4147-A177-3AD203B41FA5}">
                      <a16:colId xmlns="" xmlns:a16="http://schemas.microsoft.com/office/drawing/2014/main" val="2271937361"/>
                    </a:ext>
                  </a:extLst>
                </a:gridCol>
                <a:gridCol w="5931879">
                  <a:extLst>
                    <a:ext uri="{9D8B030D-6E8A-4147-A177-3AD203B41FA5}">
                      <a16:colId xmlns="" xmlns:a16="http://schemas.microsoft.com/office/drawing/2014/main" val="274763474"/>
                    </a:ext>
                  </a:extLst>
                </a:gridCol>
              </a:tblGrid>
              <a:tr h="411432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o-RO" sz="1400" kern="100" dirty="0">
                          <a:solidFill>
                            <a:schemeClr val="tx2"/>
                          </a:solidFill>
                          <a:effectLst/>
                        </a:rPr>
                        <a:t>Femei 25-65 ani la risc înalt </a:t>
                      </a:r>
                      <a:endParaRPr lang="ro-RO" sz="14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983507"/>
                  </a:ext>
                </a:extLst>
              </a:tr>
              <a:tr h="576761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HIV pozitiv confirmat</a:t>
                      </a: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în maximum 12 luni de la testul HIV pozitiv;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anuală pentru femeile HIV pozitive cu rezultat HPV negativ;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trimitere colposcopie după primul test HPV pozitiv;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o-RO" sz="1200" kern="10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377442"/>
                  </a:ext>
                </a:extLst>
              </a:tr>
              <a:tr h="961269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insuficiență renală care necesită dializă;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în așteptarea unui transplant de organ;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în evaluare pentru transplant de organ;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post-transplant;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peste 65 ani</a:t>
                      </a:r>
                      <a:endParaRPr lang="ro-RO" sz="1200" kern="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99" marR="62999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HPV cu ocazia diagnosticului de insuficiență renală sau imediat după diagnostic;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HPV cu maximum 12 luni înaintea transplantului;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testare anuală a femeilor cu rezultat HPV negativ;</a:t>
                      </a:r>
                    </a:p>
                    <a:p>
                      <a:pPr marL="171450" marR="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o-RO" sz="1200" kern="100" dirty="0">
                          <a:solidFill>
                            <a:schemeClr val="tx2"/>
                          </a:solidFill>
                          <a:effectLst/>
                        </a:rPr>
                        <a:t>trimitere la colposcopie după primul test HPV pozitiv; </a:t>
                      </a:r>
                    </a:p>
                  </a:txBody>
                  <a:tcPr marL="62999" marR="6299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45212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B13340-19AB-8CA2-F700-2E8C3D4C005C}"/>
              </a:ext>
            </a:extLst>
          </p:cNvPr>
          <p:cNvSpPr txBox="1"/>
          <p:nvPr/>
        </p:nvSpPr>
        <p:spPr>
          <a:xfrm>
            <a:off x="2468880" y="1041253"/>
            <a:ext cx="7181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SCREENING-UL </a:t>
            </a:r>
          </a:p>
          <a:p>
            <a:pPr algn="ctr"/>
            <a:r>
              <a:rPr lang="ro-RO" sz="2000" b="1" dirty="0">
                <a:solidFill>
                  <a:srgbClr val="009999"/>
                </a:solidFill>
                <a:latin typeface="+mn-lt"/>
              </a:rPr>
              <a:t>pentru prevenirea și depistarea precoce a cancerului de col uterin</a:t>
            </a:r>
            <a:endParaRPr lang="ro-RO" sz="2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9785471-6253-4DC9-391A-2584C5D81BA5}"/>
              </a:ext>
            </a:extLst>
          </p:cNvPr>
          <p:cNvSpPr txBox="1"/>
          <p:nvPr/>
        </p:nvSpPr>
        <p:spPr>
          <a:xfrm>
            <a:off x="2531228" y="1671829"/>
            <a:ext cx="705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SCREENING-UL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reprezintă testarea periodică, la intervale regulate a tuturor femeilor din grupa de vârstă la risc (25 -65 ani) pentru a depista dacă au leziuni pre-canceroase.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Leziunile pre-canceroase, depistate precoce, pot fi tratate şi astfel nu vor mai evolua malign, prevenind apariția  cancerului de col uterin!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Screening-</a:t>
            </a:r>
            <a:r>
              <a:rPr lang="ro-RO" sz="1200" dirty="0" err="1">
                <a:solidFill>
                  <a:schemeClr val="tx2"/>
                </a:solidFill>
                <a:latin typeface="+mj-lt"/>
              </a:rPr>
              <a:t>ul</a:t>
            </a:r>
            <a:r>
              <a:rPr lang="ro-RO" sz="1200" dirty="0">
                <a:solidFill>
                  <a:schemeClr val="tx2"/>
                </a:solidFill>
                <a:latin typeface="+mj-lt"/>
              </a:rPr>
              <a:t> pentru cancerul de col uterin trebuie început la vârsta de 25 de ani.</a:t>
            </a:r>
          </a:p>
          <a:p>
            <a:pPr algn="just"/>
            <a:r>
              <a:rPr lang="ro-RO" sz="1200" dirty="0">
                <a:solidFill>
                  <a:schemeClr val="tx2"/>
                </a:solidFill>
                <a:latin typeface="+mj-lt"/>
              </a:rPr>
              <a:t>Dacă testul este negativ, testarea trebuie repetată periodic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.</a:t>
            </a:r>
            <a:endParaRPr lang="ro-RO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731A82D-CABE-BD94-1425-61AAB3A92466}"/>
              </a:ext>
            </a:extLst>
          </p:cNvPr>
          <p:cNvSpPr txBox="1"/>
          <p:nvPr/>
        </p:nvSpPr>
        <p:spPr>
          <a:xfrm>
            <a:off x="1308304" y="5407151"/>
            <a:ext cx="6514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tx2"/>
                </a:solidFill>
              </a:rPr>
              <a:t>Tu te-ai programat pentru testul screening pentru cancerul de col uterin?</a:t>
            </a:r>
          </a:p>
        </p:txBody>
      </p:sp>
      <p:pic>
        <p:nvPicPr>
          <p:cNvPr id="11" name="Picture 10" descr="A silhouette of a person's head&#10;&#10;Description automatically generated">
            <a:extLst>
              <a:ext uri="{FF2B5EF4-FFF2-40B4-BE49-F238E27FC236}">
                <a16:creationId xmlns="" xmlns:a16="http://schemas.microsoft.com/office/drawing/2014/main" id="{FF185980-83A7-47EA-89D6-EC2249458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685">
            <a:off x="8519273" y="4273942"/>
            <a:ext cx="1665509" cy="21668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C7FE-EB02-4AE3-7F19-CB1F433C52CC}"/>
              </a:ext>
            </a:extLst>
          </p:cNvPr>
          <p:cNvSpPr txBox="1"/>
          <p:nvPr/>
        </p:nvSpPr>
        <p:spPr>
          <a:xfrm>
            <a:off x="4071944" y="5132110"/>
            <a:ext cx="49501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00" i="1" dirty="0"/>
              <a:t>OMS 3735/2024 </a:t>
            </a:r>
            <a:r>
              <a:rPr lang="sv-SE" sz="1000" i="1" dirty="0"/>
              <a:t>Metodologia de screening pentru cancerul de col uterin, din 28.06.2024</a:t>
            </a:r>
            <a:endParaRPr lang="ro-RO" sz="1000" i="1" dirty="0"/>
          </a:p>
        </p:txBody>
      </p:sp>
    </p:spTree>
    <p:extLst>
      <p:ext uri="{BB962C8B-B14F-4D97-AF65-F5344CB8AC3E}">
        <p14:creationId xmlns="" xmlns:p14="http://schemas.microsoft.com/office/powerpoint/2010/main" val="36856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BC7D282-4671-8BD1-91BF-F900323E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E7F52184-1466-29A9-8256-4A1699F2D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DA4D39CC-EE3A-05C1-2E91-211CCBE1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FB6661DF-75D6-7D85-A124-A43D8D34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44FB1D1-D8A5-9AF5-5343-5B9DD1A113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E710A4-A0F5-C3C3-D37E-726B22D92783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BAF45D-9D3D-AE17-D809-129F47B73175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272AE3-97D8-16F9-4AC4-9A92E2950DCA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920694-2BDE-AA61-A082-08A856AF7ACE}"/>
              </a:ext>
            </a:extLst>
          </p:cNvPr>
          <p:cNvSpPr txBox="1"/>
          <p:nvPr/>
        </p:nvSpPr>
        <p:spPr>
          <a:xfrm>
            <a:off x="3190019" y="1870966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9 din 10 fetițe trebuie vaccinate împotriva virusului </a:t>
            </a:r>
            <a:r>
              <a:rPr lang="ro-RO" sz="2000" dirty="0" err="1">
                <a:solidFill>
                  <a:schemeClr val="bg1"/>
                </a:solidFill>
              </a:rPr>
              <a:t>papiloma</a:t>
            </a:r>
            <a:r>
              <a:rPr lang="ro-RO" sz="2000" dirty="0">
                <a:solidFill>
                  <a:schemeClr val="bg1"/>
                </a:solidFill>
              </a:rPr>
              <a:t> uman (HPV).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297254-CCCC-0646-97B8-8504CA0CD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07" y="2832110"/>
            <a:ext cx="3125439" cy="2204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088B54-F5FD-7B90-19D3-DF7717EB03BC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C91765-730D-C9A9-12B6-96D07918C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2428" y="5855264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950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DCD3732-7E63-7048-A1EC-C146DC3F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C87FF5F2-F3E4-B605-056D-9CC71DDA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B4816F70-E4E3-7D1F-024E-EBC4FF6E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B3AFCA86-35A4-7A2D-014C-D98CB03F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2E6948-1B26-943B-2B36-158E02C775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CDCB50-392C-6897-B02C-FC18C95861DD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3A3894-95EA-10A1-AB90-B3D2FDC21EF7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B83EE6D-61C1-5BE9-BD8D-49C66D21E9AA}"/>
              </a:ext>
            </a:extLst>
          </p:cNvPr>
          <p:cNvSpPr txBox="1"/>
          <p:nvPr/>
        </p:nvSpPr>
        <p:spPr>
          <a:xfrm>
            <a:off x="3124200" y="1381759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FD410C-EFCF-CA8E-3DE4-3143032698F0}"/>
              </a:ext>
            </a:extLst>
          </p:cNvPr>
          <p:cNvSpPr txBox="1"/>
          <p:nvPr/>
        </p:nvSpPr>
        <p:spPr>
          <a:xfrm>
            <a:off x="3263698" y="1766956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7 din 10 femei trebuie testate (test screening) până la împlinirea vârstei de 35 de ani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EA6688-4620-9CB7-8733-1D59A8962A10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08B3C6B-92CB-E99B-9E3D-00D88192D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2428" y="5855264"/>
            <a:ext cx="1524132" cy="381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00761D-4CAC-2390-080D-1B10A419D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290" y="2736244"/>
            <a:ext cx="3577590" cy="2624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4059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895AFD8-FAA3-DA46-12D4-12246517A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88E3DB54-5901-FAFA-6BF8-D1B2C44C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DAC75FC9-B78D-9087-F39E-0270A615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11CE7CE0-DD83-602E-2F3F-8D43AC03B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9F711C-CD54-5B97-8D09-692D2069DA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CEE80AC-B7FE-BB6F-2788-CFB850FC04AB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650987-3AC8-75AE-7C49-D425997C3285}"/>
              </a:ext>
            </a:extLst>
          </p:cNvPr>
          <p:cNvSpPr txBox="1"/>
          <p:nvPr/>
        </p:nvSpPr>
        <p:spPr>
          <a:xfrm>
            <a:off x="5496560" y="5866965"/>
            <a:ext cx="372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Putem elimina cancerul de col uterin!</a:t>
            </a:r>
            <a:endParaRPr lang="ro-RO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3A63A4-2AB6-394E-4083-86866FE016BF}"/>
              </a:ext>
            </a:extLst>
          </p:cNvPr>
          <p:cNvSpPr txBox="1"/>
          <p:nvPr/>
        </p:nvSpPr>
        <p:spPr>
          <a:xfrm>
            <a:off x="3114040" y="1367824"/>
            <a:ext cx="651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Pentru a elimina cancerul de col uterin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CC7D29A-CE21-2422-3639-D3142259ABFB}"/>
              </a:ext>
            </a:extLst>
          </p:cNvPr>
          <p:cNvSpPr txBox="1"/>
          <p:nvPr/>
        </p:nvSpPr>
        <p:spPr>
          <a:xfrm>
            <a:off x="3266440" y="1841190"/>
            <a:ext cx="6228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solidFill>
                  <a:schemeClr val="bg1"/>
                </a:solidFill>
              </a:rPr>
              <a:t>9 din 10 femei depistate cu leziuni pre-canceroase ale colului uterin sau cu cancer de col uterin trebuie tratate corect și la timp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149CB06-2060-6304-EFEE-3FC393CDB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70" y="2856853"/>
            <a:ext cx="3238054" cy="22841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2AA78D-6126-0D4C-6EF5-DF13A2CC80E5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47C2C3-33F1-FB56-9380-27F4FF5C5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4170" y="5866965"/>
            <a:ext cx="1524132" cy="381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8852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DC9333F-3B35-BE41-F417-956D25C5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2FDCF6C4-B30F-A888-04D1-39F60897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4919CD55-F47F-CE20-052B-44E634934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ED1E210B-776A-1D47-2FDC-A367E75C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CC4A0C-2591-53CF-3F35-20B13AE286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7D9602-8BD2-2FEF-28A7-00BC7AFB0B75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8B23C38-1908-F014-75B8-0373CA2C8399}"/>
              </a:ext>
            </a:extLst>
          </p:cNvPr>
          <p:cNvSpPr txBox="1"/>
          <p:nvPr/>
        </p:nvSpPr>
        <p:spPr>
          <a:xfrm>
            <a:off x="3471405" y="1232558"/>
            <a:ext cx="651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bg1"/>
                </a:solidFill>
              </a:rPr>
              <a:t>Informează-te!</a:t>
            </a:r>
          </a:p>
          <a:p>
            <a:pPr algn="ctr"/>
            <a:r>
              <a:rPr lang="ro-RO" sz="2400" b="1" dirty="0">
                <a:solidFill>
                  <a:schemeClr val="bg1"/>
                </a:solidFill>
              </a:rPr>
              <a:t>Testează-te!</a:t>
            </a:r>
          </a:p>
          <a:p>
            <a:pPr algn="ctr"/>
            <a:r>
              <a:rPr lang="ro-RO" sz="2400" b="1" dirty="0">
                <a:solidFill>
                  <a:schemeClr val="bg1"/>
                </a:solidFill>
              </a:rPr>
              <a:t>Vaccinează-te!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4110B8-24EB-A9B8-5411-407E017D6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200" y="2410488"/>
            <a:ext cx="2380970" cy="2046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34DD11-0885-E9FE-0156-7A53E033729D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şi </a:t>
            </a:r>
            <a:r>
              <a:rPr lang="ro-RO" sz="800" dirty="0" err="1">
                <a:solidFill>
                  <a:schemeClr val="bg1"/>
                </a:solidFill>
              </a:rPr>
              <a:t>educaţie</a:t>
            </a:r>
            <a:r>
              <a:rPr lang="ro-RO" sz="800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</a:t>
            </a:r>
            <a:r>
              <a:rPr lang="ro-RO" sz="800" dirty="0" err="1">
                <a:solidFill>
                  <a:schemeClr val="bg1"/>
                </a:solidFill>
              </a:rPr>
              <a:t>Sănătăţii</a:t>
            </a:r>
            <a:r>
              <a:rPr lang="ro-RO" sz="800" dirty="0">
                <a:solidFill>
                  <a:schemeClr val="bg1"/>
                </a:solidFill>
              </a:rPr>
              <a:t> – pentru </a:t>
            </a:r>
            <a:r>
              <a:rPr lang="ro-RO" sz="800" dirty="0" err="1">
                <a:solidFill>
                  <a:schemeClr val="bg1"/>
                </a:solidFill>
              </a:rPr>
              <a:t>distribuţie</a:t>
            </a:r>
            <a:r>
              <a:rPr lang="ro-RO" sz="8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1D9D67-631A-BEB2-C248-6774D310F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069" y="5835685"/>
            <a:ext cx="1524132" cy="3810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89EC09E-E62A-2F19-DDB2-DB3539661B94}"/>
              </a:ext>
            </a:extLst>
          </p:cNvPr>
          <p:cNvSpPr txBox="1"/>
          <p:nvPr/>
        </p:nvSpPr>
        <p:spPr>
          <a:xfrm>
            <a:off x="3718560" y="4561807"/>
            <a:ext cx="5577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Cancerul de col uterin poate fi prevenit</a:t>
            </a:r>
          </a:p>
          <a:p>
            <a:pPr algn="ctr"/>
            <a:r>
              <a:rPr lang="ro-RO" sz="1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 poate fi vindecat, dacă este depistat precoce.</a:t>
            </a:r>
            <a:endParaRPr lang="ro-RO" sz="1800" b="1" kern="100" cap="al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21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571F96-1D5B-F9F3-1BB5-FEA33181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72B15729-1C58-C32E-672A-C8761424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FA1D392E-DB9F-04B9-0F10-04DEC262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A2EAF2A7-F88E-626C-B24F-F47B34569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58900C-D552-7BD1-69B0-631AF9738A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398B087-F804-E096-3830-40F373606ACC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17D60F-DA3E-EC49-574F-7F9878FCEA36}"/>
              </a:ext>
            </a:extLst>
          </p:cNvPr>
          <p:cNvSpPr txBox="1"/>
          <p:nvPr/>
        </p:nvSpPr>
        <p:spPr>
          <a:xfrm>
            <a:off x="3296920" y="1381759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Vaccinul împotriva HPV este sigur, eficient și oferă protecție împotriva cancerului de col uterin.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86D912-E282-E786-F541-7281B67FCF50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780B00-47BF-365D-C19F-94172103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069" y="5823267"/>
            <a:ext cx="1524132" cy="381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F1BAC8-BD79-9A90-F149-33B7AE8A1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943" y="2177856"/>
            <a:ext cx="2978882" cy="236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48A57E-32C4-087B-3647-350E1026537E}"/>
              </a:ext>
            </a:extLst>
          </p:cNvPr>
          <p:cNvSpPr txBox="1"/>
          <p:nvPr/>
        </p:nvSpPr>
        <p:spPr>
          <a:xfrm>
            <a:off x="4478020" y="4583690"/>
            <a:ext cx="4422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</p:spTree>
    <p:extLst>
      <p:ext uri="{BB962C8B-B14F-4D97-AF65-F5344CB8AC3E}">
        <p14:creationId xmlns="" xmlns:p14="http://schemas.microsoft.com/office/powerpoint/2010/main" val="109428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F3D0BEC-170B-6AA9-93EC-540161AD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FBA5A27F-4A1A-61B6-8C7C-85360E0D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D710A8C6-3963-2CAE-86E3-8C86B59D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CE59BF61-BB6A-EEE6-17FA-A277ED6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FD2930-A448-8D0D-C1D3-280595FF6D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6ABC70-D3A0-BCD8-81AE-805B8A41419B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34600B-746F-91FC-C937-307EDD1F4E08}"/>
              </a:ext>
            </a:extLst>
          </p:cNvPr>
          <p:cNvSpPr txBox="1"/>
          <p:nvPr/>
        </p:nvSpPr>
        <p:spPr>
          <a:xfrm>
            <a:off x="3296920" y="1381759"/>
            <a:ext cx="6228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Tu te-ai programat pentru testul screening pentru cancerul de col uterin?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5684A3-F628-EB1B-1FF2-65C2A4BFF893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601B08-2356-317A-22DE-C1224AC93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069" y="5823267"/>
            <a:ext cx="1524132" cy="381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37A8801-29AD-D75C-C7BF-4EB4C7D1517F}"/>
              </a:ext>
            </a:extLst>
          </p:cNvPr>
          <p:cNvSpPr txBox="1"/>
          <p:nvPr/>
        </p:nvSpPr>
        <p:spPr>
          <a:xfrm>
            <a:off x="4478020" y="4583690"/>
            <a:ext cx="4422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 err="1">
                <a:solidFill>
                  <a:schemeClr val="bg1"/>
                </a:solidFill>
              </a:rPr>
              <a:t>Screeningul</a:t>
            </a:r>
            <a:r>
              <a:rPr lang="ro-RO" dirty="0">
                <a:solidFill>
                  <a:schemeClr val="bg1"/>
                </a:solidFill>
              </a:rPr>
              <a:t> pentru cancerul de col uterin trebuie început la vârsta de 25 de ani.</a:t>
            </a:r>
          </a:p>
          <a:p>
            <a:pPr algn="ctr"/>
            <a:r>
              <a:rPr lang="ro-RO" dirty="0">
                <a:solidFill>
                  <a:schemeClr val="bg1"/>
                </a:solidFill>
              </a:rPr>
              <a:t>Dacă testul este negativ, testarea trebuie repetată periodic.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CA9EEC-3598-F455-AA5E-187C88696A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731" y="2089645"/>
            <a:ext cx="2614457" cy="2241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027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0F196B7-260C-81DF-6154-E1FFCCD7A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2A97AFE4-2D40-E3CD-37B4-AA3AEDD66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7B5A834D-B415-AF5F-E66C-4F72507A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E534DB17-9283-F7BF-AA4B-0E5BBBCB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81908D-91F6-3517-6C52-6B5D16A01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2D8AF7-2272-1986-06D1-925F0E82A5F4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3DE4A4-C087-6E34-A6DC-21039524CFBB}"/>
              </a:ext>
            </a:extLst>
          </p:cNvPr>
          <p:cNvSpPr txBox="1"/>
          <p:nvPr/>
        </p:nvSpPr>
        <p:spPr>
          <a:xfrm>
            <a:off x="3296920" y="1381759"/>
            <a:ext cx="6228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Cancerul de col uterin poate fi vindecat!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5618F8-0EF3-1579-B682-C8DD3A35B0E1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B512D2-5E85-0DAC-A54F-38F278D40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827" y="1834629"/>
            <a:ext cx="3763079" cy="2513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214DFE-3A42-3125-F625-8BA04A770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8027" y="5915555"/>
            <a:ext cx="1524132" cy="381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64DED6-9A70-95F4-EE2C-1060914C51BF}"/>
              </a:ext>
            </a:extLst>
          </p:cNvPr>
          <p:cNvSpPr txBox="1"/>
          <p:nvPr/>
        </p:nvSpPr>
        <p:spPr>
          <a:xfrm>
            <a:off x="5356860" y="5909371"/>
            <a:ext cx="416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3766A-576B-C28F-72B8-2BEA89642B19}"/>
              </a:ext>
            </a:extLst>
          </p:cNvPr>
          <p:cNvSpPr txBox="1"/>
          <p:nvPr/>
        </p:nvSpPr>
        <p:spPr>
          <a:xfrm>
            <a:off x="3002059" y="4494627"/>
            <a:ext cx="660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Testarea periodică, diagnosticul precoce și tratamentul instituit la timp pot duce la vindecarea cancerului de col uterin.</a:t>
            </a:r>
          </a:p>
        </p:txBody>
      </p:sp>
    </p:spTree>
    <p:extLst>
      <p:ext uri="{BB962C8B-B14F-4D97-AF65-F5344CB8AC3E}">
        <p14:creationId xmlns="" xmlns:p14="http://schemas.microsoft.com/office/powerpoint/2010/main" val="383524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AC716C5-9BB7-0152-8297-E15341DF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4DD617A2-FCEE-93E8-0464-23FE1DF76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="" xmlns:a16="http://schemas.microsoft.com/office/drawing/2014/main" id="{E5ABA865-EF5A-E287-9A3A-9AAF5E1D4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256"/>
            <a:ext cx="1212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88D9BB83-FD30-613A-3556-66570880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" y="5981268"/>
            <a:ext cx="866426" cy="3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0CADCB-23AB-0782-EABD-46E3879DAC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81759"/>
            <a:ext cx="2824480" cy="3759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A66011-829B-4C2D-3D67-BBB3D679476D}"/>
              </a:ext>
            </a:extLst>
          </p:cNvPr>
          <p:cNvSpPr txBox="1"/>
          <p:nvPr/>
        </p:nvSpPr>
        <p:spPr>
          <a:xfrm>
            <a:off x="2834419" y="0"/>
            <a:ext cx="693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ZIUA DE ACȚIUNE PENTRU ELIMINAREA CANCERULUI DE COL UTERIN </a:t>
            </a:r>
          </a:p>
          <a:p>
            <a:pPr algn="ctr"/>
            <a:r>
              <a:rPr lang="ro-RO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17 NOIEMBRIE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F07C24B-D04E-1A7A-6EE7-898D71F68AE5}"/>
              </a:ext>
            </a:extLst>
          </p:cNvPr>
          <p:cNvSpPr txBox="1"/>
          <p:nvPr/>
        </p:nvSpPr>
        <p:spPr>
          <a:xfrm>
            <a:off x="3136568" y="1353398"/>
            <a:ext cx="6334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Care sunt semnele și simptomele cancerului de col uterin?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19BD71-E10C-72B3-3038-DEE8C00E7F78}"/>
              </a:ext>
            </a:extLst>
          </p:cNvPr>
          <p:cNvSpPr txBox="1"/>
          <p:nvPr/>
        </p:nvSpPr>
        <p:spPr>
          <a:xfrm>
            <a:off x="0" y="6304002"/>
            <a:ext cx="2499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6668AFE-F8B9-766C-41AD-702D25BE7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027" y="5915555"/>
            <a:ext cx="1524132" cy="381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FA87FA-E19E-2CB8-1176-49301532834F}"/>
              </a:ext>
            </a:extLst>
          </p:cNvPr>
          <p:cNvSpPr txBox="1"/>
          <p:nvPr/>
        </p:nvSpPr>
        <p:spPr>
          <a:xfrm>
            <a:off x="5356860" y="5909371"/>
            <a:ext cx="4168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bg1"/>
                </a:solidFill>
              </a:rPr>
              <a:t>Informează-te! Testează-te! Vaccinează-te!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EA34BB-E6A5-1B50-3BD9-31CA1A830DC1}"/>
              </a:ext>
            </a:extLst>
          </p:cNvPr>
          <p:cNvSpPr txBox="1"/>
          <p:nvPr/>
        </p:nvSpPr>
        <p:spPr>
          <a:xfrm>
            <a:off x="3002059" y="199403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Sângerări vaginale neregulate sau sângerare postmenopauză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159F42-1A2C-77DD-62FC-1CE906B37CDA}"/>
              </a:ext>
            </a:extLst>
          </p:cNvPr>
          <p:cNvSpPr txBox="1"/>
          <p:nvPr/>
        </p:nvSpPr>
        <p:spPr>
          <a:xfrm>
            <a:off x="2926080" y="251839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Secreție vaginală anormală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22B085-FED1-CFF8-4989-6B908D5492C8}"/>
              </a:ext>
            </a:extLst>
          </p:cNvPr>
          <p:cNvSpPr txBox="1"/>
          <p:nvPr/>
        </p:nvSpPr>
        <p:spPr>
          <a:xfrm>
            <a:off x="3002058" y="3042753"/>
            <a:ext cx="660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o-RO" sz="1600" dirty="0">
                <a:solidFill>
                  <a:schemeClr val="bg1"/>
                </a:solidFill>
              </a:rPr>
              <a:t>Durere la contactul sexual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1C23029-4230-DAA4-D84B-35AB76980B52}"/>
              </a:ext>
            </a:extLst>
          </p:cNvPr>
          <p:cNvSpPr txBox="1"/>
          <p:nvPr/>
        </p:nvSpPr>
        <p:spPr>
          <a:xfrm>
            <a:off x="3136568" y="3625570"/>
            <a:ext cx="660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</a:rPr>
              <a:t>Cu cât simptomatologia este mai severă, cu atât stadiul bolii poate fi mai avansat!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3CD0AD8-AC5E-12E6-BB2F-8C1E721B899C}"/>
              </a:ext>
            </a:extLst>
          </p:cNvPr>
          <p:cNvSpPr txBox="1"/>
          <p:nvPr/>
        </p:nvSpPr>
        <p:spPr>
          <a:xfrm>
            <a:off x="3355451" y="4494417"/>
            <a:ext cx="61695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dirty="0">
                <a:solidFill>
                  <a:schemeClr val="bg1"/>
                </a:solidFill>
              </a:rPr>
              <a:t>Aceste simptome apar și în alte afecțiuni, fără a semnifica neapărat un cancer de col uterin. În cazul în care apar, </a:t>
            </a:r>
            <a:r>
              <a:rPr lang="ro-RO" sz="1600" dirty="0" err="1">
                <a:solidFill>
                  <a:schemeClr val="bg1"/>
                </a:solidFill>
              </a:rPr>
              <a:t>adresați-vă</a:t>
            </a:r>
            <a:r>
              <a:rPr lang="ro-RO" sz="1600" dirty="0">
                <a:solidFill>
                  <a:schemeClr val="bg1"/>
                </a:solidFill>
              </a:rPr>
              <a:t> imediat medicului! </a:t>
            </a:r>
          </a:p>
        </p:txBody>
      </p:sp>
    </p:spTree>
    <p:extLst>
      <p:ext uri="{BB962C8B-B14F-4D97-AF65-F5344CB8AC3E}">
        <p14:creationId xmlns="" xmlns:p14="http://schemas.microsoft.com/office/powerpoint/2010/main" val="3405270565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3806</TotalTime>
  <Words>1645</Words>
  <Application>Microsoft Office PowerPoint</Application>
  <PresentationFormat>A4 Paper (210x297 mm)</PresentationFormat>
  <Paragraphs>202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INSP1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Ziua de acțiune pentru eliminarea cancerului de col uterin  17 noiembrie 2024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Cara</dc:creator>
  <cp:lastModifiedBy>User</cp:lastModifiedBy>
  <cp:revision>294</cp:revision>
  <cp:lastPrinted>2024-11-04T04:41:17Z</cp:lastPrinted>
  <dcterms:created xsi:type="dcterms:W3CDTF">2023-11-13T05:04:26Z</dcterms:created>
  <dcterms:modified xsi:type="dcterms:W3CDTF">2024-11-13T09:53:48Z</dcterms:modified>
</cp:coreProperties>
</file>